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6" r:id="rId2"/>
    <p:sldId id="259" r:id="rId3"/>
    <p:sldId id="257" r:id="rId4"/>
    <p:sldId id="270" r:id="rId5"/>
    <p:sldId id="260" r:id="rId6"/>
    <p:sldId id="269" r:id="rId7"/>
    <p:sldId id="262" r:id="rId8"/>
    <p:sldId id="268" r:id="rId9"/>
    <p:sldId id="263" r:id="rId10"/>
    <p:sldId id="258"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0F00"/>
    <a:srgbClr val="A61C00"/>
    <a:srgbClr val="85200C"/>
    <a:srgbClr val="595959"/>
    <a:srgbClr val="3C7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79201" autoAdjust="0"/>
  </p:normalViewPr>
  <p:slideViewPr>
    <p:cSldViewPr snapToGrid="0" snapToObjects="1">
      <p:cViewPr varScale="1">
        <p:scale>
          <a:sx n="60" d="100"/>
          <a:sy n="60" d="100"/>
        </p:scale>
        <p:origin x="1248"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85200C"/>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Local chambers of commerce/economic development organizations</c:v>
                </c:pt>
                <c:pt idx="1">
                  <c:v>Hotel/lodging associations</c:v>
                </c:pt>
                <c:pt idx="2">
                  <c:v>State tourism office</c:v>
                </c:pt>
                <c:pt idx="3">
                  <c:v>Local businesses within the tourism sector</c:v>
                </c:pt>
                <c:pt idx="4">
                  <c:v>Board members of your organization</c:v>
                </c:pt>
              </c:strCache>
            </c:strRef>
          </c:cat>
          <c:val>
            <c:numRef>
              <c:f>Sheet1!$B$2:$B$6</c:f>
              <c:numCache>
                <c:formatCode>General</c:formatCode>
                <c:ptCount val="5"/>
                <c:pt idx="0">
                  <c:v>75</c:v>
                </c:pt>
                <c:pt idx="1">
                  <c:v>77</c:v>
                </c:pt>
                <c:pt idx="2">
                  <c:v>79</c:v>
                </c:pt>
                <c:pt idx="3">
                  <c:v>93</c:v>
                </c:pt>
                <c:pt idx="4">
                  <c:v>122</c:v>
                </c:pt>
              </c:numCache>
            </c:numRef>
          </c:val>
          <c:extLst>
            <c:ext xmlns:c16="http://schemas.microsoft.com/office/drawing/2014/chart" uri="{C3380CC4-5D6E-409C-BE32-E72D297353CC}">
              <c16:uniqueId val="{00000000-2574-4FED-813A-18EBFF1621E5}"/>
            </c:ext>
          </c:extLst>
        </c:ser>
        <c:dLbls>
          <c:dLblPos val="inEnd"/>
          <c:showLegendKey val="0"/>
          <c:showVal val="1"/>
          <c:showCatName val="0"/>
          <c:showSerName val="0"/>
          <c:showPercent val="0"/>
          <c:showBubbleSize val="0"/>
        </c:dLbls>
        <c:gapWidth val="65"/>
        <c:axId val="167082992"/>
        <c:axId val="167085904"/>
      </c:barChart>
      <c:catAx>
        <c:axId val="1670829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67085904"/>
        <c:crosses val="autoZero"/>
        <c:auto val="1"/>
        <c:lblAlgn val="ctr"/>
        <c:lblOffset val="100"/>
        <c:noMultiLvlLbl val="0"/>
      </c:catAx>
      <c:valAx>
        <c:axId val="16708590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6708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6B58B-DF6D-164B-95DC-48E322F05676}" type="doc">
      <dgm:prSet loTypeId="urn:microsoft.com/office/officeart/2005/8/layout/venn2" loCatId="" qsTypeId="urn:microsoft.com/office/officeart/2005/8/quickstyle/simple1" qsCatId="simple" csTypeId="urn:microsoft.com/office/officeart/2005/8/colors/accent1_3" csCatId="accent1" phldr="1"/>
      <dgm:spPr/>
      <dgm:t>
        <a:bodyPr/>
        <a:lstStyle/>
        <a:p>
          <a:endParaRPr lang="en-US"/>
        </a:p>
      </dgm:t>
    </dgm:pt>
    <dgm:pt modelId="{EEA409F5-27C8-5146-AF42-28C3A86314A3}">
      <dgm:prSet phldrT="[Text]" custT="1"/>
      <dgm:spPr>
        <a:solidFill>
          <a:srgbClr val="5B0F00"/>
        </a:solidFill>
      </dgm:spPr>
      <dgm:t>
        <a:bodyPr/>
        <a:lstStyle/>
        <a:p>
          <a:r>
            <a:rPr lang="en-US" sz="2000" dirty="0"/>
            <a:t>Auxiliary</a:t>
          </a:r>
        </a:p>
        <a:p>
          <a:r>
            <a:rPr lang="en-US" sz="2000" dirty="0"/>
            <a:t>Advocates</a:t>
          </a:r>
        </a:p>
      </dgm:t>
    </dgm:pt>
    <dgm:pt modelId="{794FE7EC-A57E-F149-B306-26D5D8D2B709}" type="parTrans" cxnId="{43772361-FFF5-444C-A9A7-B333DA688CF0}">
      <dgm:prSet/>
      <dgm:spPr/>
      <dgm:t>
        <a:bodyPr/>
        <a:lstStyle/>
        <a:p>
          <a:endParaRPr lang="en-US" sz="2000"/>
        </a:p>
      </dgm:t>
    </dgm:pt>
    <dgm:pt modelId="{4CD3C541-2456-454F-94C9-5387C10DCF56}" type="sibTrans" cxnId="{43772361-FFF5-444C-A9A7-B333DA688CF0}">
      <dgm:prSet/>
      <dgm:spPr/>
      <dgm:t>
        <a:bodyPr/>
        <a:lstStyle/>
        <a:p>
          <a:endParaRPr lang="en-US" sz="2000"/>
        </a:p>
      </dgm:t>
    </dgm:pt>
    <dgm:pt modelId="{192E4414-5BB2-6B4A-966F-140C55D5E5DB}">
      <dgm:prSet phldrT="[Text]" custT="1"/>
      <dgm:spPr>
        <a:solidFill>
          <a:srgbClr val="85200C"/>
        </a:solidFill>
      </dgm:spPr>
      <dgm:t>
        <a:bodyPr/>
        <a:lstStyle/>
        <a:p>
          <a:r>
            <a:rPr lang="en-US" sz="2000" dirty="0"/>
            <a:t>Core </a:t>
          </a:r>
        </a:p>
        <a:p>
          <a:r>
            <a:rPr lang="en-US" sz="2000" dirty="0"/>
            <a:t>Advocates</a:t>
          </a:r>
        </a:p>
      </dgm:t>
    </dgm:pt>
    <dgm:pt modelId="{CC4E8EAC-483C-7F40-A4F1-C9FC9ABCBBE6}" type="parTrans" cxnId="{217D65C7-DF64-2846-9573-F3030D334203}">
      <dgm:prSet/>
      <dgm:spPr/>
      <dgm:t>
        <a:bodyPr/>
        <a:lstStyle/>
        <a:p>
          <a:endParaRPr lang="en-US" sz="2000"/>
        </a:p>
      </dgm:t>
    </dgm:pt>
    <dgm:pt modelId="{F4D6F174-6C84-234F-8C87-6E691BACA71D}" type="sibTrans" cxnId="{217D65C7-DF64-2846-9573-F3030D334203}">
      <dgm:prSet/>
      <dgm:spPr/>
      <dgm:t>
        <a:bodyPr/>
        <a:lstStyle/>
        <a:p>
          <a:endParaRPr lang="en-US" sz="2000"/>
        </a:p>
      </dgm:t>
    </dgm:pt>
    <dgm:pt modelId="{A7122A09-B9E5-0640-89F9-4B3DEA6F43CF}">
      <dgm:prSet custT="1"/>
      <dgm:spPr>
        <a:solidFill>
          <a:srgbClr val="A61C00"/>
        </a:solidFill>
      </dgm:spPr>
      <dgm:t>
        <a:bodyPr/>
        <a:lstStyle/>
        <a:p>
          <a:r>
            <a:rPr lang="en-US" sz="2000" dirty="0"/>
            <a:t>Internal Advocates</a:t>
          </a:r>
        </a:p>
      </dgm:t>
    </dgm:pt>
    <dgm:pt modelId="{4F989E02-0DB2-6E45-8F5D-C8B053E20F5C}" type="parTrans" cxnId="{A571868E-1C9B-8C4D-A9EE-335426E36EB3}">
      <dgm:prSet/>
      <dgm:spPr/>
      <dgm:t>
        <a:bodyPr/>
        <a:lstStyle/>
        <a:p>
          <a:endParaRPr lang="en-US" sz="2000"/>
        </a:p>
      </dgm:t>
    </dgm:pt>
    <dgm:pt modelId="{09FEBD40-876E-194C-B784-98BF264FAED6}" type="sibTrans" cxnId="{A571868E-1C9B-8C4D-A9EE-335426E36EB3}">
      <dgm:prSet/>
      <dgm:spPr/>
      <dgm:t>
        <a:bodyPr/>
        <a:lstStyle/>
        <a:p>
          <a:endParaRPr lang="en-US" sz="2000"/>
        </a:p>
      </dgm:t>
    </dgm:pt>
    <dgm:pt modelId="{3C350142-2A04-2148-91C7-D137B518D576}" type="pres">
      <dgm:prSet presAssocID="{8996B58B-DF6D-164B-95DC-48E322F05676}" presName="Name0" presStyleCnt="0">
        <dgm:presLayoutVars>
          <dgm:chMax val="7"/>
          <dgm:resizeHandles val="exact"/>
        </dgm:presLayoutVars>
      </dgm:prSet>
      <dgm:spPr/>
    </dgm:pt>
    <dgm:pt modelId="{E2A63809-353B-5B4B-9524-5801BBF27718}" type="pres">
      <dgm:prSet presAssocID="{8996B58B-DF6D-164B-95DC-48E322F05676}" presName="comp1" presStyleCnt="0"/>
      <dgm:spPr/>
    </dgm:pt>
    <dgm:pt modelId="{4D2344BC-91E7-7E4D-ADBA-7404BCF8EA75}" type="pres">
      <dgm:prSet presAssocID="{8996B58B-DF6D-164B-95DC-48E322F05676}" presName="circle1" presStyleLbl="node1" presStyleIdx="0" presStyleCnt="3"/>
      <dgm:spPr/>
    </dgm:pt>
    <dgm:pt modelId="{68C5D624-1804-214A-A6E5-8A804E2A25AD}" type="pres">
      <dgm:prSet presAssocID="{8996B58B-DF6D-164B-95DC-48E322F05676}" presName="c1text" presStyleLbl="node1" presStyleIdx="0" presStyleCnt="3">
        <dgm:presLayoutVars>
          <dgm:bulletEnabled val="1"/>
        </dgm:presLayoutVars>
      </dgm:prSet>
      <dgm:spPr/>
    </dgm:pt>
    <dgm:pt modelId="{8BBE902E-0DF7-7449-8814-C16EFB7A98D0}" type="pres">
      <dgm:prSet presAssocID="{8996B58B-DF6D-164B-95DC-48E322F05676}" presName="comp2" presStyleCnt="0"/>
      <dgm:spPr/>
    </dgm:pt>
    <dgm:pt modelId="{7BA59CE4-4008-7C43-B50E-8CF799F7870B}" type="pres">
      <dgm:prSet presAssocID="{8996B58B-DF6D-164B-95DC-48E322F05676}" presName="circle2" presStyleLbl="node1" presStyleIdx="1" presStyleCnt="3"/>
      <dgm:spPr/>
    </dgm:pt>
    <dgm:pt modelId="{E2D416F5-E7DB-6F4B-8374-74CCF7332770}" type="pres">
      <dgm:prSet presAssocID="{8996B58B-DF6D-164B-95DC-48E322F05676}" presName="c2text" presStyleLbl="node1" presStyleIdx="1" presStyleCnt="3">
        <dgm:presLayoutVars>
          <dgm:bulletEnabled val="1"/>
        </dgm:presLayoutVars>
      </dgm:prSet>
      <dgm:spPr/>
    </dgm:pt>
    <dgm:pt modelId="{8BC84A4F-E00C-8C41-A4D3-E208871B9D3B}" type="pres">
      <dgm:prSet presAssocID="{8996B58B-DF6D-164B-95DC-48E322F05676}" presName="comp3" presStyleCnt="0"/>
      <dgm:spPr/>
    </dgm:pt>
    <dgm:pt modelId="{FD19A724-9AD0-2646-AD1E-9354C6FC45F0}" type="pres">
      <dgm:prSet presAssocID="{8996B58B-DF6D-164B-95DC-48E322F05676}" presName="circle3" presStyleLbl="node1" presStyleIdx="2" presStyleCnt="3"/>
      <dgm:spPr/>
    </dgm:pt>
    <dgm:pt modelId="{46B81D45-CBCF-874C-8102-085E2B490937}" type="pres">
      <dgm:prSet presAssocID="{8996B58B-DF6D-164B-95DC-48E322F05676}" presName="c3text" presStyleLbl="node1" presStyleIdx="2" presStyleCnt="3">
        <dgm:presLayoutVars>
          <dgm:bulletEnabled val="1"/>
        </dgm:presLayoutVars>
      </dgm:prSet>
      <dgm:spPr/>
    </dgm:pt>
  </dgm:ptLst>
  <dgm:cxnLst>
    <dgm:cxn modelId="{FB402E02-A0A4-154B-A2C8-2CD50ECC150F}" type="presOf" srcId="{A7122A09-B9E5-0640-89F9-4B3DEA6F43CF}" destId="{FD19A724-9AD0-2646-AD1E-9354C6FC45F0}" srcOrd="0" destOrd="0" presId="urn:microsoft.com/office/officeart/2005/8/layout/venn2"/>
    <dgm:cxn modelId="{EA28D805-D405-B148-A3AD-1A01E635E4D9}" type="presOf" srcId="{A7122A09-B9E5-0640-89F9-4B3DEA6F43CF}" destId="{46B81D45-CBCF-874C-8102-085E2B490937}" srcOrd="1" destOrd="0" presId="urn:microsoft.com/office/officeart/2005/8/layout/venn2"/>
    <dgm:cxn modelId="{43772361-FFF5-444C-A9A7-B333DA688CF0}" srcId="{8996B58B-DF6D-164B-95DC-48E322F05676}" destId="{EEA409F5-27C8-5146-AF42-28C3A86314A3}" srcOrd="0" destOrd="0" parTransId="{794FE7EC-A57E-F149-B306-26D5D8D2B709}" sibTransId="{4CD3C541-2456-454F-94C9-5387C10DCF56}"/>
    <dgm:cxn modelId="{A571868E-1C9B-8C4D-A9EE-335426E36EB3}" srcId="{8996B58B-DF6D-164B-95DC-48E322F05676}" destId="{A7122A09-B9E5-0640-89F9-4B3DEA6F43CF}" srcOrd="2" destOrd="0" parTransId="{4F989E02-0DB2-6E45-8F5D-C8B053E20F5C}" sibTransId="{09FEBD40-876E-194C-B784-98BF264FAED6}"/>
    <dgm:cxn modelId="{0C4EC3B2-11ED-5149-A0B7-EBC15A76D3A4}" type="presOf" srcId="{EEA409F5-27C8-5146-AF42-28C3A86314A3}" destId="{68C5D624-1804-214A-A6E5-8A804E2A25AD}" srcOrd="1" destOrd="0" presId="urn:microsoft.com/office/officeart/2005/8/layout/venn2"/>
    <dgm:cxn modelId="{4E1590B5-CA48-EB4E-A318-3EBC26534BC9}" type="presOf" srcId="{192E4414-5BB2-6B4A-966F-140C55D5E5DB}" destId="{7BA59CE4-4008-7C43-B50E-8CF799F7870B}" srcOrd="0" destOrd="0" presId="urn:microsoft.com/office/officeart/2005/8/layout/venn2"/>
    <dgm:cxn modelId="{217D65C7-DF64-2846-9573-F3030D334203}" srcId="{8996B58B-DF6D-164B-95DC-48E322F05676}" destId="{192E4414-5BB2-6B4A-966F-140C55D5E5DB}" srcOrd="1" destOrd="0" parTransId="{CC4E8EAC-483C-7F40-A4F1-C9FC9ABCBBE6}" sibTransId="{F4D6F174-6C84-234F-8C87-6E691BACA71D}"/>
    <dgm:cxn modelId="{A7758CE1-AC43-FC4E-90A9-A980D03C1108}" type="presOf" srcId="{192E4414-5BB2-6B4A-966F-140C55D5E5DB}" destId="{E2D416F5-E7DB-6F4B-8374-74CCF7332770}" srcOrd="1" destOrd="0" presId="urn:microsoft.com/office/officeart/2005/8/layout/venn2"/>
    <dgm:cxn modelId="{3942B2E6-2C64-7A4D-AB0C-F36FE098395D}" type="presOf" srcId="{8996B58B-DF6D-164B-95DC-48E322F05676}" destId="{3C350142-2A04-2148-91C7-D137B518D576}" srcOrd="0" destOrd="0" presId="urn:microsoft.com/office/officeart/2005/8/layout/venn2"/>
    <dgm:cxn modelId="{20EEC2F6-A200-B643-BBC2-7E687A660615}" type="presOf" srcId="{EEA409F5-27C8-5146-AF42-28C3A86314A3}" destId="{4D2344BC-91E7-7E4D-ADBA-7404BCF8EA75}" srcOrd="0" destOrd="0" presId="urn:microsoft.com/office/officeart/2005/8/layout/venn2"/>
    <dgm:cxn modelId="{A6A1E942-C900-2A4F-84E3-525C30834166}" type="presParOf" srcId="{3C350142-2A04-2148-91C7-D137B518D576}" destId="{E2A63809-353B-5B4B-9524-5801BBF27718}" srcOrd="0" destOrd="0" presId="urn:microsoft.com/office/officeart/2005/8/layout/venn2"/>
    <dgm:cxn modelId="{5A5D823E-ED1B-D946-8668-3A4E3E269CF8}" type="presParOf" srcId="{E2A63809-353B-5B4B-9524-5801BBF27718}" destId="{4D2344BC-91E7-7E4D-ADBA-7404BCF8EA75}" srcOrd="0" destOrd="0" presId="urn:microsoft.com/office/officeart/2005/8/layout/venn2"/>
    <dgm:cxn modelId="{9C483198-B9FC-BB47-90DF-4058067379A4}" type="presParOf" srcId="{E2A63809-353B-5B4B-9524-5801BBF27718}" destId="{68C5D624-1804-214A-A6E5-8A804E2A25AD}" srcOrd="1" destOrd="0" presId="urn:microsoft.com/office/officeart/2005/8/layout/venn2"/>
    <dgm:cxn modelId="{50DBFE9F-5CC0-1848-8E27-B108C9F15FB4}" type="presParOf" srcId="{3C350142-2A04-2148-91C7-D137B518D576}" destId="{8BBE902E-0DF7-7449-8814-C16EFB7A98D0}" srcOrd="1" destOrd="0" presId="urn:microsoft.com/office/officeart/2005/8/layout/venn2"/>
    <dgm:cxn modelId="{D06994FF-1FC8-C443-8B67-4359247ED6A8}" type="presParOf" srcId="{8BBE902E-0DF7-7449-8814-C16EFB7A98D0}" destId="{7BA59CE4-4008-7C43-B50E-8CF799F7870B}" srcOrd="0" destOrd="0" presId="urn:microsoft.com/office/officeart/2005/8/layout/venn2"/>
    <dgm:cxn modelId="{CA042B82-7431-7048-841C-2522A51159A8}" type="presParOf" srcId="{8BBE902E-0DF7-7449-8814-C16EFB7A98D0}" destId="{E2D416F5-E7DB-6F4B-8374-74CCF7332770}" srcOrd="1" destOrd="0" presId="urn:microsoft.com/office/officeart/2005/8/layout/venn2"/>
    <dgm:cxn modelId="{F5D08F02-5564-034C-827E-0046BF33003D}" type="presParOf" srcId="{3C350142-2A04-2148-91C7-D137B518D576}" destId="{8BC84A4F-E00C-8C41-A4D3-E208871B9D3B}" srcOrd="2" destOrd="0" presId="urn:microsoft.com/office/officeart/2005/8/layout/venn2"/>
    <dgm:cxn modelId="{D4E7707D-B4E6-654D-A80F-E815BF001A0B}" type="presParOf" srcId="{8BC84A4F-E00C-8C41-A4D3-E208871B9D3B}" destId="{FD19A724-9AD0-2646-AD1E-9354C6FC45F0}" srcOrd="0" destOrd="0" presId="urn:microsoft.com/office/officeart/2005/8/layout/venn2"/>
    <dgm:cxn modelId="{0FCFF2B7-AD57-6D42-995E-663F66C1FDA2}" type="presParOf" srcId="{8BC84A4F-E00C-8C41-A4D3-E208871B9D3B}" destId="{46B81D45-CBCF-874C-8102-085E2B49093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C7106F-CDCD-4128-B910-9C2BEC9492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08EC42-8974-4EED-BE87-DC6F1AA30D30}">
      <dgm:prSet custT="1"/>
      <dgm:spPr>
        <a:solidFill>
          <a:srgbClr val="5B0F00"/>
        </a:solidFill>
      </dgm:spPr>
      <dgm:t>
        <a:bodyPr/>
        <a:lstStyle/>
        <a:p>
          <a:r>
            <a:rPr lang="en-US" sz="2000" dirty="0">
              <a:latin typeface="Times New Roman" panose="02020603050405020304" pitchFamily="18" charset="0"/>
              <a:cs typeface="Times New Roman" panose="02020603050405020304" pitchFamily="18" charset="0"/>
            </a:rPr>
            <a:t>“Dominion Energy Company, some of their best customers, are tourism customers like the theme park and hotels.”</a:t>
          </a:r>
        </a:p>
      </dgm:t>
    </dgm:pt>
    <dgm:pt modelId="{E35EF300-F680-4142-BAD6-9955CD27E732}" type="parTrans" cxnId="{83E78A3A-086C-4EB5-8392-BC27BA87A80A}">
      <dgm:prSet/>
      <dgm:spPr/>
      <dgm:t>
        <a:bodyPr/>
        <a:lstStyle/>
        <a:p>
          <a:endParaRPr lang="en-US" sz="2000">
            <a:latin typeface="Times New Roman" panose="02020603050405020304" pitchFamily="18" charset="0"/>
            <a:cs typeface="Times New Roman" panose="02020603050405020304" pitchFamily="18" charset="0"/>
          </a:endParaRPr>
        </a:p>
      </dgm:t>
    </dgm:pt>
    <dgm:pt modelId="{4E189012-6C7F-42AE-8316-56FEB01DFA60}" type="sibTrans" cxnId="{83E78A3A-086C-4EB5-8392-BC27BA87A80A}">
      <dgm:prSet/>
      <dgm:spPr/>
      <dgm:t>
        <a:bodyPr/>
        <a:lstStyle/>
        <a:p>
          <a:endParaRPr lang="en-US" sz="2000">
            <a:latin typeface="Times New Roman" panose="02020603050405020304" pitchFamily="18" charset="0"/>
            <a:cs typeface="Times New Roman" panose="02020603050405020304" pitchFamily="18" charset="0"/>
          </a:endParaRPr>
        </a:p>
      </dgm:t>
    </dgm:pt>
    <dgm:pt modelId="{587BF3D3-C024-4182-8BAC-A4622C4B2AE6}">
      <dgm:prSet custT="1"/>
      <dgm:spPr>
        <a:solidFill>
          <a:srgbClr val="85200C"/>
        </a:solidFill>
      </dgm:spPr>
      <dgm:t>
        <a:bodyPr/>
        <a:lstStyle/>
        <a:p>
          <a:r>
            <a:rPr lang="en-US" sz="2000" dirty="0">
              <a:latin typeface="Times New Roman" panose="02020603050405020304" pitchFamily="18" charset="0"/>
              <a:cs typeface="Times New Roman" panose="02020603050405020304" pitchFamily="18" charset="0"/>
            </a:rPr>
            <a:t>“We try to educate the teachers from K‑12, on the importance of the tourism industry.”</a:t>
          </a:r>
        </a:p>
      </dgm:t>
    </dgm:pt>
    <dgm:pt modelId="{D2634A1E-3B19-44A0-B238-3255BDEE72DE}" type="parTrans" cxnId="{3D8FDA25-1DCC-40DC-AD7E-0954672EFEAD}">
      <dgm:prSet/>
      <dgm:spPr/>
      <dgm:t>
        <a:bodyPr/>
        <a:lstStyle/>
        <a:p>
          <a:endParaRPr lang="en-US" sz="2000">
            <a:latin typeface="Times New Roman" panose="02020603050405020304" pitchFamily="18" charset="0"/>
            <a:cs typeface="Times New Roman" panose="02020603050405020304" pitchFamily="18" charset="0"/>
          </a:endParaRPr>
        </a:p>
      </dgm:t>
    </dgm:pt>
    <dgm:pt modelId="{D765CA98-47C9-4D50-B1E0-C06F89EBA7E9}" type="sibTrans" cxnId="{3D8FDA25-1DCC-40DC-AD7E-0954672EFEAD}">
      <dgm:prSet/>
      <dgm:spPr/>
      <dgm:t>
        <a:bodyPr/>
        <a:lstStyle/>
        <a:p>
          <a:endParaRPr lang="en-US" sz="2000">
            <a:latin typeface="Times New Roman" panose="02020603050405020304" pitchFamily="18" charset="0"/>
            <a:cs typeface="Times New Roman" panose="02020603050405020304" pitchFamily="18" charset="0"/>
          </a:endParaRPr>
        </a:p>
      </dgm:t>
    </dgm:pt>
    <dgm:pt modelId="{4E2C4588-E792-4425-8E97-606D8700C960}">
      <dgm:prSet custT="1"/>
      <dgm:spPr>
        <a:solidFill>
          <a:srgbClr val="A61C00"/>
        </a:solidFill>
      </dgm:spPr>
      <dgm:t>
        <a:bodyPr/>
        <a:lstStyle/>
        <a:p>
          <a:r>
            <a:rPr lang="en-US" sz="2000" dirty="0">
              <a:latin typeface="Times New Roman" panose="02020603050405020304" pitchFamily="18" charset="0"/>
              <a:cs typeface="Times New Roman" panose="02020603050405020304" pitchFamily="18" charset="0"/>
            </a:rPr>
            <a:t>“The [state] Retail Federation… The [state] Chamber will be here tomorrow for a meeting. … If it's big, we'll get together.”</a:t>
          </a:r>
        </a:p>
      </dgm:t>
    </dgm:pt>
    <dgm:pt modelId="{103447A7-B772-49D4-BF42-632B8400AB97}" type="parTrans" cxnId="{605518F9-0B38-483F-A0A7-2F36A4AFB1F6}">
      <dgm:prSet/>
      <dgm:spPr/>
      <dgm:t>
        <a:bodyPr/>
        <a:lstStyle/>
        <a:p>
          <a:endParaRPr lang="en-US" sz="2000">
            <a:latin typeface="Times New Roman" panose="02020603050405020304" pitchFamily="18" charset="0"/>
            <a:cs typeface="Times New Roman" panose="02020603050405020304" pitchFamily="18" charset="0"/>
          </a:endParaRPr>
        </a:p>
      </dgm:t>
    </dgm:pt>
    <dgm:pt modelId="{FE8344DA-DBA0-445E-B6D3-7F75DAAF4F48}" type="sibTrans" cxnId="{605518F9-0B38-483F-A0A7-2F36A4AFB1F6}">
      <dgm:prSet/>
      <dgm:spPr/>
      <dgm:t>
        <a:bodyPr/>
        <a:lstStyle/>
        <a:p>
          <a:endParaRPr lang="en-US" sz="2000">
            <a:latin typeface="Times New Roman" panose="02020603050405020304" pitchFamily="18" charset="0"/>
            <a:cs typeface="Times New Roman" panose="02020603050405020304" pitchFamily="18" charset="0"/>
          </a:endParaRPr>
        </a:p>
      </dgm:t>
    </dgm:pt>
    <dgm:pt modelId="{6FE91A60-E0BF-3549-990B-38DAF77A3FB4}">
      <dgm:prSet custT="1"/>
      <dgm:spPr>
        <a:solidFill>
          <a:srgbClr val="5B0F00"/>
        </a:solidFill>
      </dgm:spPr>
      <dgm:t>
        <a:bodyPr/>
        <a:lstStyle/>
        <a:p>
          <a:r>
            <a:rPr lang="en-US" sz="2000" dirty="0">
              <a:solidFill>
                <a:schemeClr val="bg1"/>
              </a:solidFill>
              <a:latin typeface="Times New Roman" panose="02020603050405020304" pitchFamily="18" charset="0"/>
              <a:cs typeface="Times New Roman" panose="02020603050405020304" pitchFamily="18" charset="0"/>
            </a:rPr>
            <a:t>“We're the first state to establish an [outdoor recreation office]… It's super critical to view them not as competitors but as collaborators…with [our] tourism economy being outdoor recreation based.”</a:t>
          </a:r>
        </a:p>
      </dgm:t>
    </dgm:pt>
    <dgm:pt modelId="{DB693D59-97A5-0545-892C-BFAFB0075774}" type="parTrans" cxnId="{0D0171C6-090F-D943-A49E-A072D147F605}">
      <dgm:prSet/>
      <dgm:spPr/>
      <dgm:t>
        <a:bodyPr/>
        <a:lstStyle/>
        <a:p>
          <a:endParaRPr lang="en-US" sz="2000"/>
        </a:p>
      </dgm:t>
    </dgm:pt>
    <dgm:pt modelId="{9B78217B-20EE-9A45-BB7E-79F442218ED4}" type="sibTrans" cxnId="{0D0171C6-090F-D943-A49E-A072D147F605}">
      <dgm:prSet/>
      <dgm:spPr/>
      <dgm:t>
        <a:bodyPr/>
        <a:lstStyle/>
        <a:p>
          <a:endParaRPr lang="en-US" sz="2000"/>
        </a:p>
      </dgm:t>
    </dgm:pt>
    <dgm:pt modelId="{4B43518C-96EB-CF40-ADEB-31835C16BAB1}" type="pres">
      <dgm:prSet presAssocID="{C3C7106F-CDCD-4128-B910-9C2BEC94925E}" presName="linear" presStyleCnt="0">
        <dgm:presLayoutVars>
          <dgm:animLvl val="lvl"/>
          <dgm:resizeHandles val="exact"/>
        </dgm:presLayoutVars>
      </dgm:prSet>
      <dgm:spPr/>
    </dgm:pt>
    <dgm:pt modelId="{649AF965-B547-A247-A442-0032C9BEAAA4}" type="pres">
      <dgm:prSet presAssocID="{B908EC42-8974-4EED-BE87-DC6F1AA30D30}" presName="parentText" presStyleLbl="node1" presStyleIdx="0" presStyleCnt="4">
        <dgm:presLayoutVars>
          <dgm:chMax val="0"/>
          <dgm:bulletEnabled val="1"/>
        </dgm:presLayoutVars>
      </dgm:prSet>
      <dgm:spPr/>
    </dgm:pt>
    <dgm:pt modelId="{17734F14-9990-7B49-8BD0-0DFFEBA51FF4}" type="pres">
      <dgm:prSet presAssocID="{4E189012-6C7F-42AE-8316-56FEB01DFA60}" presName="spacer" presStyleCnt="0"/>
      <dgm:spPr/>
    </dgm:pt>
    <dgm:pt modelId="{641CCCEA-0475-284F-91FE-B8F8AD72A83C}" type="pres">
      <dgm:prSet presAssocID="{587BF3D3-C024-4182-8BAC-A4622C4B2AE6}" presName="parentText" presStyleLbl="node1" presStyleIdx="1" presStyleCnt="4">
        <dgm:presLayoutVars>
          <dgm:chMax val="0"/>
          <dgm:bulletEnabled val="1"/>
        </dgm:presLayoutVars>
      </dgm:prSet>
      <dgm:spPr/>
    </dgm:pt>
    <dgm:pt modelId="{705FB2AC-F99F-0144-82C9-198E752F105C}" type="pres">
      <dgm:prSet presAssocID="{D765CA98-47C9-4D50-B1E0-C06F89EBA7E9}" presName="spacer" presStyleCnt="0"/>
      <dgm:spPr/>
    </dgm:pt>
    <dgm:pt modelId="{DA8BC19E-AD35-5241-965B-CBDC5F821A05}" type="pres">
      <dgm:prSet presAssocID="{4E2C4588-E792-4425-8E97-606D8700C960}" presName="parentText" presStyleLbl="node1" presStyleIdx="2" presStyleCnt="4">
        <dgm:presLayoutVars>
          <dgm:chMax val="0"/>
          <dgm:bulletEnabled val="1"/>
        </dgm:presLayoutVars>
      </dgm:prSet>
      <dgm:spPr/>
    </dgm:pt>
    <dgm:pt modelId="{31F0CB31-D41A-C74E-8D78-958019D8F15E}" type="pres">
      <dgm:prSet presAssocID="{FE8344DA-DBA0-445E-B6D3-7F75DAAF4F48}" presName="spacer" presStyleCnt="0"/>
      <dgm:spPr/>
    </dgm:pt>
    <dgm:pt modelId="{2A3E664A-29DB-E04B-A3E6-353F6800781F}" type="pres">
      <dgm:prSet presAssocID="{6FE91A60-E0BF-3549-990B-38DAF77A3FB4}" presName="parentText" presStyleLbl="node1" presStyleIdx="3" presStyleCnt="4">
        <dgm:presLayoutVars>
          <dgm:chMax val="0"/>
          <dgm:bulletEnabled val="1"/>
        </dgm:presLayoutVars>
      </dgm:prSet>
      <dgm:spPr/>
    </dgm:pt>
  </dgm:ptLst>
  <dgm:cxnLst>
    <dgm:cxn modelId="{3D8FDA25-1DCC-40DC-AD7E-0954672EFEAD}" srcId="{C3C7106F-CDCD-4128-B910-9C2BEC94925E}" destId="{587BF3D3-C024-4182-8BAC-A4622C4B2AE6}" srcOrd="1" destOrd="0" parTransId="{D2634A1E-3B19-44A0-B238-3255BDEE72DE}" sibTransId="{D765CA98-47C9-4D50-B1E0-C06F89EBA7E9}"/>
    <dgm:cxn modelId="{83E78A3A-086C-4EB5-8392-BC27BA87A80A}" srcId="{C3C7106F-CDCD-4128-B910-9C2BEC94925E}" destId="{B908EC42-8974-4EED-BE87-DC6F1AA30D30}" srcOrd="0" destOrd="0" parTransId="{E35EF300-F680-4142-BAD6-9955CD27E732}" sibTransId="{4E189012-6C7F-42AE-8316-56FEB01DFA60}"/>
    <dgm:cxn modelId="{DDC90964-E003-484B-AFE7-EE95E4DF4F89}" type="presOf" srcId="{4E2C4588-E792-4425-8E97-606D8700C960}" destId="{DA8BC19E-AD35-5241-965B-CBDC5F821A05}" srcOrd="0" destOrd="0" presId="urn:microsoft.com/office/officeart/2005/8/layout/vList2"/>
    <dgm:cxn modelId="{BF69F56E-153D-E547-BF8F-30B54347171C}" type="presOf" srcId="{B908EC42-8974-4EED-BE87-DC6F1AA30D30}" destId="{649AF965-B547-A247-A442-0032C9BEAAA4}" srcOrd="0" destOrd="0" presId="urn:microsoft.com/office/officeart/2005/8/layout/vList2"/>
    <dgm:cxn modelId="{6987EA71-84DD-CB40-BFF5-42A6740C0BB3}" type="presOf" srcId="{587BF3D3-C024-4182-8BAC-A4622C4B2AE6}" destId="{641CCCEA-0475-284F-91FE-B8F8AD72A83C}" srcOrd="0" destOrd="0" presId="urn:microsoft.com/office/officeart/2005/8/layout/vList2"/>
    <dgm:cxn modelId="{F3A8765A-8C95-EB46-A59E-A1E59D4487A3}" type="presOf" srcId="{6FE91A60-E0BF-3549-990B-38DAF77A3FB4}" destId="{2A3E664A-29DB-E04B-A3E6-353F6800781F}" srcOrd="0" destOrd="0" presId="urn:microsoft.com/office/officeart/2005/8/layout/vList2"/>
    <dgm:cxn modelId="{0D0171C6-090F-D943-A49E-A072D147F605}" srcId="{C3C7106F-CDCD-4128-B910-9C2BEC94925E}" destId="{6FE91A60-E0BF-3549-990B-38DAF77A3FB4}" srcOrd="3" destOrd="0" parTransId="{DB693D59-97A5-0545-892C-BFAFB0075774}" sibTransId="{9B78217B-20EE-9A45-BB7E-79F442218ED4}"/>
    <dgm:cxn modelId="{7AD6ABF0-0512-6C4B-BD2C-34D9AAAD65BC}" type="presOf" srcId="{C3C7106F-CDCD-4128-B910-9C2BEC94925E}" destId="{4B43518C-96EB-CF40-ADEB-31835C16BAB1}" srcOrd="0" destOrd="0" presId="urn:microsoft.com/office/officeart/2005/8/layout/vList2"/>
    <dgm:cxn modelId="{605518F9-0B38-483F-A0A7-2F36A4AFB1F6}" srcId="{C3C7106F-CDCD-4128-B910-9C2BEC94925E}" destId="{4E2C4588-E792-4425-8E97-606D8700C960}" srcOrd="2" destOrd="0" parTransId="{103447A7-B772-49D4-BF42-632B8400AB97}" sibTransId="{FE8344DA-DBA0-445E-B6D3-7F75DAAF4F48}"/>
    <dgm:cxn modelId="{497AA2B0-69F5-C64E-971D-0D0DE3FE1CAB}" type="presParOf" srcId="{4B43518C-96EB-CF40-ADEB-31835C16BAB1}" destId="{649AF965-B547-A247-A442-0032C9BEAAA4}" srcOrd="0" destOrd="0" presId="urn:microsoft.com/office/officeart/2005/8/layout/vList2"/>
    <dgm:cxn modelId="{93A76A90-213F-004A-89E1-8B3F0E9B0FEE}" type="presParOf" srcId="{4B43518C-96EB-CF40-ADEB-31835C16BAB1}" destId="{17734F14-9990-7B49-8BD0-0DFFEBA51FF4}" srcOrd="1" destOrd="0" presId="urn:microsoft.com/office/officeart/2005/8/layout/vList2"/>
    <dgm:cxn modelId="{92ECF3FB-E58A-3E48-87B8-7ED3D56BFEA7}" type="presParOf" srcId="{4B43518C-96EB-CF40-ADEB-31835C16BAB1}" destId="{641CCCEA-0475-284F-91FE-B8F8AD72A83C}" srcOrd="2" destOrd="0" presId="urn:microsoft.com/office/officeart/2005/8/layout/vList2"/>
    <dgm:cxn modelId="{FEDD2F34-6AF5-AA4B-A4CF-D687D646B355}" type="presParOf" srcId="{4B43518C-96EB-CF40-ADEB-31835C16BAB1}" destId="{705FB2AC-F99F-0144-82C9-198E752F105C}" srcOrd="3" destOrd="0" presId="urn:microsoft.com/office/officeart/2005/8/layout/vList2"/>
    <dgm:cxn modelId="{1DC08C0A-EC20-7C4F-B785-B2A313BF7D20}" type="presParOf" srcId="{4B43518C-96EB-CF40-ADEB-31835C16BAB1}" destId="{DA8BC19E-AD35-5241-965B-CBDC5F821A05}" srcOrd="4" destOrd="0" presId="urn:microsoft.com/office/officeart/2005/8/layout/vList2"/>
    <dgm:cxn modelId="{93C461D6-2559-A44F-86A0-E6E423059312}" type="presParOf" srcId="{4B43518C-96EB-CF40-ADEB-31835C16BAB1}" destId="{31F0CB31-D41A-C74E-8D78-958019D8F15E}" srcOrd="5" destOrd="0" presId="urn:microsoft.com/office/officeart/2005/8/layout/vList2"/>
    <dgm:cxn modelId="{DCE96FD8-7564-464C-9443-298E89814E50}" type="presParOf" srcId="{4B43518C-96EB-CF40-ADEB-31835C16BAB1}" destId="{2A3E664A-29DB-E04B-A3E6-353F6800781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986700-56BF-42FF-BD6A-C4FBD03CE16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9EA0A7-9F61-4CAA-A680-F6436BC88773}">
      <dgm:prSet phldrT="[Text]"/>
      <dgm:spPr>
        <a:solidFill>
          <a:srgbClr val="5B0F00"/>
        </a:solidFill>
      </dgm:spPr>
      <dgm:t>
        <a:bodyPr/>
        <a:lstStyle/>
        <a:p>
          <a:r>
            <a:rPr lang="en-US" dirty="0">
              <a:latin typeface="Times New Roman" panose="02020603050405020304" pitchFamily="18" charset="0"/>
              <a:ea typeface="EB Garamond" panose="00000500000000000000" pitchFamily="2" charset="0"/>
              <a:cs typeface="Times New Roman" panose="02020603050405020304" pitchFamily="18" charset="0"/>
            </a:rPr>
            <a:t>Short-Term</a:t>
          </a:r>
        </a:p>
      </dgm:t>
    </dgm:pt>
    <dgm:pt modelId="{9CE6630B-538E-464F-909E-9732EC9FD863}" type="parTrans" cxnId="{37FD176E-5EB6-43E8-BE96-F6BA7BA2C26C}">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A2D5D67B-532B-4576-BB91-22157C6FFD80}" type="sibTrans" cxnId="{37FD176E-5EB6-43E8-BE96-F6BA7BA2C26C}">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6D06A6A3-DFFE-40FE-9924-FBCA1C23054F}">
      <dgm:prSet phldrT="[Text]" custT="1"/>
      <dgm:spPr/>
      <dgm:t>
        <a:bodyPr/>
        <a:lstStyle/>
        <a:p>
          <a:r>
            <a:rPr lang="en-US" sz="2200" dirty="0">
              <a:latin typeface="Times New Roman" panose="02020603050405020304" pitchFamily="18" charset="0"/>
              <a:ea typeface="EB Garamond" panose="00000500000000000000" pitchFamily="2" charset="0"/>
              <a:cs typeface="Times New Roman" panose="02020603050405020304" pitchFamily="18" charset="0"/>
            </a:rPr>
            <a:t>Brainstorm current and potential core and auxiliary advocates.</a:t>
          </a:r>
        </a:p>
      </dgm:t>
    </dgm:pt>
    <dgm:pt modelId="{77F094B6-6E57-4D94-A98D-216BB78A5205}" type="parTrans" cxnId="{5926EEB8-60A2-4558-BD7C-528CE20F5331}">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A52886D2-E123-4071-8951-FB1CB2F88111}" type="sibTrans" cxnId="{5926EEB8-60A2-4558-BD7C-528CE20F5331}">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B5A01034-7759-43A7-9B39-B2AF497ACDBF}">
      <dgm:prSet phldrT="[Text]"/>
      <dgm:spPr>
        <a:solidFill>
          <a:srgbClr val="85200C"/>
        </a:solidFill>
      </dgm:spPr>
      <dgm:t>
        <a:bodyPr/>
        <a:lstStyle/>
        <a:p>
          <a:r>
            <a:rPr lang="en-US" dirty="0">
              <a:latin typeface="Times New Roman" panose="02020603050405020304" pitchFamily="18" charset="0"/>
              <a:ea typeface="EB Garamond" panose="00000500000000000000" pitchFamily="2" charset="0"/>
              <a:cs typeface="Times New Roman" panose="02020603050405020304" pitchFamily="18" charset="0"/>
            </a:rPr>
            <a:t>Mid-Term</a:t>
          </a:r>
        </a:p>
      </dgm:t>
    </dgm:pt>
    <dgm:pt modelId="{0ACE696D-654E-42E9-B7ED-8F7587D0E486}" type="parTrans" cxnId="{66D73926-D664-4838-9061-DB06120F4B92}">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862605A0-5031-45BA-A39D-8E76E36E5A49}" type="sibTrans" cxnId="{66D73926-D664-4838-9061-DB06120F4B92}">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781E3874-AEF6-4695-9533-D64B425B2ECA}">
      <dgm:prSet phldrT="[Text]" custT="1"/>
      <dgm:spPr/>
      <dgm:t>
        <a:bodyPr/>
        <a:lstStyle/>
        <a:p>
          <a:r>
            <a:rPr lang="en-US" sz="2200" dirty="0">
              <a:latin typeface="Times New Roman" panose="02020603050405020304" pitchFamily="18" charset="0"/>
              <a:ea typeface="EB Garamond" panose="00000500000000000000" pitchFamily="2" charset="0"/>
              <a:cs typeface="Times New Roman" panose="02020603050405020304" pitchFamily="18" charset="0"/>
            </a:rPr>
            <a:t>Check-in with internal advocates to ensure they have the right STORY to share with their AUDIENCE.</a:t>
          </a:r>
        </a:p>
      </dgm:t>
    </dgm:pt>
    <dgm:pt modelId="{3E4EB2B9-98D2-4D25-9E0A-4356339F5438}" type="parTrans" cxnId="{4168C2B9-D241-4F7F-A746-6FAEDAE43394}">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A7D91AC0-6622-40C3-9460-F30F91438799}" type="sibTrans" cxnId="{4168C2B9-D241-4F7F-A746-6FAEDAE43394}">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FE7C6B50-E0A6-4FD7-867A-7A53C5226E3F}">
      <dgm:prSet phldrT="[Text]"/>
      <dgm:spPr>
        <a:solidFill>
          <a:srgbClr val="A61C00"/>
        </a:solidFill>
      </dgm:spPr>
      <dgm:t>
        <a:bodyPr/>
        <a:lstStyle/>
        <a:p>
          <a:r>
            <a:rPr lang="en-US" dirty="0">
              <a:latin typeface="Times New Roman" panose="02020603050405020304" pitchFamily="18" charset="0"/>
              <a:ea typeface="EB Garamond" panose="00000500000000000000" pitchFamily="2" charset="0"/>
              <a:cs typeface="Times New Roman" panose="02020603050405020304" pitchFamily="18" charset="0"/>
            </a:rPr>
            <a:t>Long-Term</a:t>
          </a:r>
        </a:p>
      </dgm:t>
    </dgm:pt>
    <dgm:pt modelId="{E1C1683A-8C26-4FC2-950E-03B3961AEDAD}" type="parTrans" cxnId="{7A484F90-39EF-4747-9119-BC4BD4D56F84}">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81F98355-B085-4A28-97C1-5AA6C769FD1F}" type="sibTrans" cxnId="{7A484F90-39EF-4747-9119-BC4BD4D56F84}">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90A75338-CB22-47CD-B080-B1FD84D187F5}">
      <dgm:prSet phldrT="[Text]" custT="1"/>
      <dgm:spPr/>
      <dgm:t>
        <a:bodyPr/>
        <a:lstStyle/>
        <a:p>
          <a:r>
            <a:rPr lang="en-US" sz="2200" dirty="0">
              <a:latin typeface="Times New Roman" panose="02020603050405020304" pitchFamily="18" charset="0"/>
              <a:ea typeface="EB Garamond" panose="00000500000000000000" pitchFamily="2" charset="0"/>
              <a:cs typeface="Times New Roman" panose="02020603050405020304" pitchFamily="18" charset="0"/>
            </a:rPr>
            <a:t>Connect with 3–5 new core and auxiliary advocates to share your STORY.</a:t>
          </a:r>
        </a:p>
      </dgm:t>
    </dgm:pt>
    <dgm:pt modelId="{436D5E3C-E940-45BA-B78D-7847E4434EF6}" type="parTrans" cxnId="{83823F27-AB0E-450B-BD32-CD0061DFBFC7}">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A211BDCA-5453-49B4-934F-8E278D08299E}" type="sibTrans" cxnId="{83823F27-AB0E-450B-BD32-CD0061DFBFC7}">
      <dgm:prSet/>
      <dgm:spPr/>
      <dgm:t>
        <a:bodyPr/>
        <a:lstStyle/>
        <a:p>
          <a:endParaRPr lang="en-US">
            <a:latin typeface="Times New Roman" panose="02020603050405020304" pitchFamily="18" charset="0"/>
            <a:ea typeface="EB Garamond" panose="00000500000000000000" pitchFamily="2" charset="0"/>
            <a:cs typeface="Times New Roman" panose="02020603050405020304" pitchFamily="18" charset="0"/>
          </a:endParaRPr>
        </a:p>
      </dgm:t>
    </dgm:pt>
    <dgm:pt modelId="{AE0E6075-2BEE-44AD-A7AE-07107F90D004}" type="pres">
      <dgm:prSet presAssocID="{FB986700-56BF-42FF-BD6A-C4FBD03CE16E}" presName="Name0" presStyleCnt="0">
        <dgm:presLayoutVars>
          <dgm:chPref val="3"/>
          <dgm:dir/>
          <dgm:animLvl val="lvl"/>
          <dgm:resizeHandles/>
        </dgm:presLayoutVars>
      </dgm:prSet>
      <dgm:spPr/>
    </dgm:pt>
    <dgm:pt modelId="{F8385C99-1B12-4D18-956C-A74FF908C64F}" type="pres">
      <dgm:prSet presAssocID="{CB9EA0A7-9F61-4CAA-A680-F6436BC88773}" presName="horFlow" presStyleCnt="0"/>
      <dgm:spPr/>
    </dgm:pt>
    <dgm:pt modelId="{19D43DE7-4128-46C5-8DDD-CA73FA2D9716}" type="pres">
      <dgm:prSet presAssocID="{CB9EA0A7-9F61-4CAA-A680-F6436BC88773}" presName="bigChev" presStyleLbl="node1" presStyleIdx="0" presStyleCnt="3"/>
      <dgm:spPr/>
    </dgm:pt>
    <dgm:pt modelId="{00E40FC1-1830-40A1-9E7D-81622FAC968D}" type="pres">
      <dgm:prSet presAssocID="{77F094B6-6E57-4D94-A98D-216BB78A5205}" presName="parTrans" presStyleCnt="0"/>
      <dgm:spPr/>
    </dgm:pt>
    <dgm:pt modelId="{829E4E76-50D2-4D5B-8FA1-1BC882845030}" type="pres">
      <dgm:prSet presAssocID="{6D06A6A3-DFFE-40FE-9924-FBCA1C23054F}" presName="node" presStyleLbl="alignAccFollowNode1" presStyleIdx="0" presStyleCnt="3" custScaleX="457177">
        <dgm:presLayoutVars>
          <dgm:bulletEnabled val="1"/>
        </dgm:presLayoutVars>
      </dgm:prSet>
      <dgm:spPr/>
    </dgm:pt>
    <dgm:pt modelId="{03D03B23-E21D-49BF-9071-2D82D9EAA101}" type="pres">
      <dgm:prSet presAssocID="{CB9EA0A7-9F61-4CAA-A680-F6436BC88773}" presName="vSp" presStyleCnt="0"/>
      <dgm:spPr/>
    </dgm:pt>
    <dgm:pt modelId="{C045BB18-975E-4551-9E92-46A9717D22A9}" type="pres">
      <dgm:prSet presAssocID="{B5A01034-7759-43A7-9B39-B2AF497ACDBF}" presName="horFlow" presStyleCnt="0"/>
      <dgm:spPr/>
    </dgm:pt>
    <dgm:pt modelId="{19FA79E0-AFC0-4809-B8FB-02DBC5599CE9}" type="pres">
      <dgm:prSet presAssocID="{B5A01034-7759-43A7-9B39-B2AF497ACDBF}" presName="bigChev" presStyleLbl="node1" presStyleIdx="1" presStyleCnt="3"/>
      <dgm:spPr/>
    </dgm:pt>
    <dgm:pt modelId="{5DE53ED6-BD3E-42D1-9184-D3E4FFB10021}" type="pres">
      <dgm:prSet presAssocID="{3E4EB2B9-98D2-4D25-9E0A-4356339F5438}" presName="parTrans" presStyleCnt="0"/>
      <dgm:spPr/>
    </dgm:pt>
    <dgm:pt modelId="{466A5AD7-D343-4436-97E5-5745CE462BAC}" type="pres">
      <dgm:prSet presAssocID="{781E3874-AEF6-4695-9533-D64B425B2ECA}" presName="node" presStyleLbl="alignAccFollowNode1" presStyleIdx="1" presStyleCnt="3" custScaleX="457177">
        <dgm:presLayoutVars>
          <dgm:bulletEnabled val="1"/>
        </dgm:presLayoutVars>
      </dgm:prSet>
      <dgm:spPr/>
    </dgm:pt>
    <dgm:pt modelId="{09E4511D-5E40-41E3-AAF4-F7DDF386F1D1}" type="pres">
      <dgm:prSet presAssocID="{B5A01034-7759-43A7-9B39-B2AF497ACDBF}" presName="vSp" presStyleCnt="0"/>
      <dgm:spPr/>
    </dgm:pt>
    <dgm:pt modelId="{68F76CEB-0DEA-487A-B605-3A5046206DD4}" type="pres">
      <dgm:prSet presAssocID="{FE7C6B50-E0A6-4FD7-867A-7A53C5226E3F}" presName="horFlow" presStyleCnt="0"/>
      <dgm:spPr/>
    </dgm:pt>
    <dgm:pt modelId="{A1BD5322-6393-4AFD-9EFE-925A7AD84EE6}" type="pres">
      <dgm:prSet presAssocID="{FE7C6B50-E0A6-4FD7-867A-7A53C5226E3F}" presName="bigChev" presStyleLbl="node1" presStyleIdx="2" presStyleCnt="3"/>
      <dgm:spPr/>
    </dgm:pt>
    <dgm:pt modelId="{FDC69381-3C59-4150-AA43-A4EF721ABA35}" type="pres">
      <dgm:prSet presAssocID="{436D5E3C-E940-45BA-B78D-7847E4434EF6}" presName="parTrans" presStyleCnt="0"/>
      <dgm:spPr/>
    </dgm:pt>
    <dgm:pt modelId="{E818A837-3E74-48EF-AB04-9512C4B278B9}" type="pres">
      <dgm:prSet presAssocID="{90A75338-CB22-47CD-B080-B1FD84D187F5}" presName="node" presStyleLbl="alignAccFollowNode1" presStyleIdx="2" presStyleCnt="3" custScaleX="457177">
        <dgm:presLayoutVars>
          <dgm:bulletEnabled val="1"/>
        </dgm:presLayoutVars>
      </dgm:prSet>
      <dgm:spPr/>
    </dgm:pt>
  </dgm:ptLst>
  <dgm:cxnLst>
    <dgm:cxn modelId="{69002F11-A196-43F3-B4DC-0A037BD7C325}" type="presOf" srcId="{6D06A6A3-DFFE-40FE-9924-FBCA1C23054F}" destId="{829E4E76-50D2-4D5B-8FA1-1BC882845030}" srcOrd="0" destOrd="0" presId="urn:microsoft.com/office/officeart/2005/8/layout/lProcess3"/>
    <dgm:cxn modelId="{66D73926-D664-4838-9061-DB06120F4B92}" srcId="{FB986700-56BF-42FF-BD6A-C4FBD03CE16E}" destId="{B5A01034-7759-43A7-9B39-B2AF497ACDBF}" srcOrd="1" destOrd="0" parTransId="{0ACE696D-654E-42E9-B7ED-8F7587D0E486}" sibTransId="{862605A0-5031-45BA-A39D-8E76E36E5A49}"/>
    <dgm:cxn modelId="{83823F27-AB0E-450B-BD32-CD0061DFBFC7}" srcId="{FE7C6B50-E0A6-4FD7-867A-7A53C5226E3F}" destId="{90A75338-CB22-47CD-B080-B1FD84D187F5}" srcOrd="0" destOrd="0" parTransId="{436D5E3C-E940-45BA-B78D-7847E4434EF6}" sibTransId="{A211BDCA-5453-49B4-934F-8E278D08299E}"/>
    <dgm:cxn modelId="{C39F7928-6D64-4DF5-8E61-BBB9EC0F9938}" type="presOf" srcId="{FE7C6B50-E0A6-4FD7-867A-7A53C5226E3F}" destId="{A1BD5322-6393-4AFD-9EFE-925A7AD84EE6}" srcOrd="0" destOrd="0" presId="urn:microsoft.com/office/officeart/2005/8/layout/lProcess3"/>
    <dgm:cxn modelId="{FC371D3D-8631-4983-B841-1A996B8C1B01}" type="presOf" srcId="{781E3874-AEF6-4695-9533-D64B425B2ECA}" destId="{466A5AD7-D343-4436-97E5-5745CE462BAC}" srcOrd="0" destOrd="0" presId="urn:microsoft.com/office/officeart/2005/8/layout/lProcess3"/>
    <dgm:cxn modelId="{37FD176E-5EB6-43E8-BE96-F6BA7BA2C26C}" srcId="{FB986700-56BF-42FF-BD6A-C4FBD03CE16E}" destId="{CB9EA0A7-9F61-4CAA-A680-F6436BC88773}" srcOrd="0" destOrd="0" parTransId="{9CE6630B-538E-464F-909E-9732EC9FD863}" sibTransId="{A2D5D67B-532B-4576-BB91-22157C6FFD80}"/>
    <dgm:cxn modelId="{E262547C-1D6D-4E48-AAE5-B07B6CB849D4}" type="presOf" srcId="{FB986700-56BF-42FF-BD6A-C4FBD03CE16E}" destId="{AE0E6075-2BEE-44AD-A7AE-07107F90D004}" srcOrd="0" destOrd="0" presId="urn:microsoft.com/office/officeart/2005/8/layout/lProcess3"/>
    <dgm:cxn modelId="{1C63C37C-4229-4585-AF24-726BA3D24D62}" type="presOf" srcId="{B5A01034-7759-43A7-9B39-B2AF497ACDBF}" destId="{19FA79E0-AFC0-4809-B8FB-02DBC5599CE9}" srcOrd="0" destOrd="0" presId="urn:microsoft.com/office/officeart/2005/8/layout/lProcess3"/>
    <dgm:cxn modelId="{7A484F90-39EF-4747-9119-BC4BD4D56F84}" srcId="{FB986700-56BF-42FF-BD6A-C4FBD03CE16E}" destId="{FE7C6B50-E0A6-4FD7-867A-7A53C5226E3F}" srcOrd="2" destOrd="0" parTransId="{E1C1683A-8C26-4FC2-950E-03B3961AEDAD}" sibTransId="{81F98355-B085-4A28-97C1-5AA6C769FD1F}"/>
    <dgm:cxn modelId="{5926EEB8-60A2-4558-BD7C-528CE20F5331}" srcId="{CB9EA0A7-9F61-4CAA-A680-F6436BC88773}" destId="{6D06A6A3-DFFE-40FE-9924-FBCA1C23054F}" srcOrd="0" destOrd="0" parTransId="{77F094B6-6E57-4D94-A98D-216BB78A5205}" sibTransId="{A52886D2-E123-4071-8951-FB1CB2F88111}"/>
    <dgm:cxn modelId="{4168C2B9-D241-4F7F-A746-6FAEDAE43394}" srcId="{B5A01034-7759-43A7-9B39-B2AF497ACDBF}" destId="{781E3874-AEF6-4695-9533-D64B425B2ECA}" srcOrd="0" destOrd="0" parTransId="{3E4EB2B9-98D2-4D25-9E0A-4356339F5438}" sibTransId="{A7D91AC0-6622-40C3-9460-F30F91438799}"/>
    <dgm:cxn modelId="{F03B35FA-95F6-4668-A516-503F40DFB273}" type="presOf" srcId="{90A75338-CB22-47CD-B080-B1FD84D187F5}" destId="{E818A837-3E74-48EF-AB04-9512C4B278B9}" srcOrd="0" destOrd="0" presId="urn:microsoft.com/office/officeart/2005/8/layout/lProcess3"/>
    <dgm:cxn modelId="{58F7A4FD-E7EC-413B-9528-A108AAF800CC}" type="presOf" srcId="{CB9EA0A7-9F61-4CAA-A680-F6436BC88773}" destId="{19D43DE7-4128-46C5-8DDD-CA73FA2D9716}" srcOrd="0" destOrd="0" presId="urn:microsoft.com/office/officeart/2005/8/layout/lProcess3"/>
    <dgm:cxn modelId="{8151E62A-0DD6-465A-8CBE-A6F193B33452}" type="presParOf" srcId="{AE0E6075-2BEE-44AD-A7AE-07107F90D004}" destId="{F8385C99-1B12-4D18-956C-A74FF908C64F}" srcOrd="0" destOrd="0" presId="urn:microsoft.com/office/officeart/2005/8/layout/lProcess3"/>
    <dgm:cxn modelId="{ED345242-1638-45AC-83B5-84197B07622C}" type="presParOf" srcId="{F8385C99-1B12-4D18-956C-A74FF908C64F}" destId="{19D43DE7-4128-46C5-8DDD-CA73FA2D9716}" srcOrd="0" destOrd="0" presId="urn:microsoft.com/office/officeart/2005/8/layout/lProcess3"/>
    <dgm:cxn modelId="{E76FBFB6-5781-45E0-8BEF-EE9EFF8EF9C3}" type="presParOf" srcId="{F8385C99-1B12-4D18-956C-A74FF908C64F}" destId="{00E40FC1-1830-40A1-9E7D-81622FAC968D}" srcOrd="1" destOrd="0" presId="urn:microsoft.com/office/officeart/2005/8/layout/lProcess3"/>
    <dgm:cxn modelId="{EEAFB5E6-AC11-4076-9343-99381E1F59AA}" type="presParOf" srcId="{F8385C99-1B12-4D18-956C-A74FF908C64F}" destId="{829E4E76-50D2-4D5B-8FA1-1BC882845030}" srcOrd="2" destOrd="0" presId="urn:microsoft.com/office/officeart/2005/8/layout/lProcess3"/>
    <dgm:cxn modelId="{837272B1-18F2-4DBD-B409-A27F4F54A7FE}" type="presParOf" srcId="{AE0E6075-2BEE-44AD-A7AE-07107F90D004}" destId="{03D03B23-E21D-49BF-9071-2D82D9EAA101}" srcOrd="1" destOrd="0" presId="urn:microsoft.com/office/officeart/2005/8/layout/lProcess3"/>
    <dgm:cxn modelId="{0698529B-A0CA-4C3F-A8DE-2EB03B7CCCE7}" type="presParOf" srcId="{AE0E6075-2BEE-44AD-A7AE-07107F90D004}" destId="{C045BB18-975E-4551-9E92-46A9717D22A9}" srcOrd="2" destOrd="0" presId="urn:microsoft.com/office/officeart/2005/8/layout/lProcess3"/>
    <dgm:cxn modelId="{F6ED70A7-EF67-44D8-A32B-2070DEF881DD}" type="presParOf" srcId="{C045BB18-975E-4551-9E92-46A9717D22A9}" destId="{19FA79E0-AFC0-4809-B8FB-02DBC5599CE9}" srcOrd="0" destOrd="0" presId="urn:microsoft.com/office/officeart/2005/8/layout/lProcess3"/>
    <dgm:cxn modelId="{B0BD7D3D-86AD-4E61-AD1B-072BF93FBC4E}" type="presParOf" srcId="{C045BB18-975E-4551-9E92-46A9717D22A9}" destId="{5DE53ED6-BD3E-42D1-9184-D3E4FFB10021}" srcOrd="1" destOrd="0" presId="urn:microsoft.com/office/officeart/2005/8/layout/lProcess3"/>
    <dgm:cxn modelId="{077CA0E5-E8C8-4579-A012-C6F90753C9DB}" type="presParOf" srcId="{C045BB18-975E-4551-9E92-46A9717D22A9}" destId="{466A5AD7-D343-4436-97E5-5745CE462BAC}" srcOrd="2" destOrd="0" presId="urn:microsoft.com/office/officeart/2005/8/layout/lProcess3"/>
    <dgm:cxn modelId="{22C9B23C-D143-44A7-B416-F5AEE4CE9B81}" type="presParOf" srcId="{AE0E6075-2BEE-44AD-A7AE-07107F90D004}" destId="{09E4511D-5E40-41E3-AAF4-F7DDF386F1D1}" srcOrd="3" destOrd="0" presId="urn:microsoft.com/office/officeart/2005/8/layout/lProcess3"/>
    <dgm:cxn modelId="{1E3434E2-A084-4E9C-B280-A61C1F81BFC0}" type="presParOf" srcId="{AE0E6075-2BEE-44AD-A7AE-07107F90D004}" destId="{68F76CEB-0DEA-487A-B605-3A5046206DD4}" srcOrd="4" destOrd="0" presId="urn:microsoft.com/office/officeart/2005/8/layout/lProcess3"/>
    <dgm:cxn modelId="{593DFBDC-269A-4663-9CB3-D6D4B475ACC2}" type="presParOf" srcId="{68F76CEB-0DEA-487A-B605-3A5046206DD4}" destId="{A1BD5322-6393-4AFD-9EFE-925A7AD84EE6}" srcOrd="0" destOrd="0" presId="urn:microsoft.com/office/officeart/2005/8/layout/lProcess3"/>
    <dgm:cxn modelId="{B15F8F0E-8261-412A-9315-87AFE3F9E1AC}" type="presParOf" srcId="{68F76CEB-0DEA-487A-B605-3A5046206DD4}" destId="{FDC69381-3C59-4150-AA43-A4EF721ABA35}" srcOrd="1" destOrd="0" presId="urn:microsoft.com/office/officeart/2005/8/layout/lProcess3"/>
    <dgm:cxn modelId="{43413D3A-C0D7-486F-AE0B-7954EC965B81}" type="presParOf" srcId="{68F76CEB-0DEA-487A-B605-3A5046206DD4}" destId="{E818A837-3E74-48EF-AB04-9512C4B278B9}"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344BC-91E7-7E4D-ADBA-7404BCF8EA75}">
      <dsp:nvSpPr>
        <dsp:cNvPr id="0" name=""/>
        <dsp:cNvSpPr/>
      </dsp:nvSpPr>
      <dsp:spPr>
        <a:xfrm>
          <a:off x="649287" y="0"/>
          <a:ext cx="4873625" cy="4873625"/>
        </a:xfrm>
        <a:prstGeom prst="ellipse">
          <a:avLst/>
        </a:prstGeom>
        <a:solidFill>
          <a:srgbClr val="5B0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Auxiliary</a:t>
          </a:r>
        </a:p>
        <a:p>
          <a:pPr marL="0" lvl="0" indent="0" algn="ctr" defTabSz="889000">
            <a:lnSpc>
              <a:spcPct val="90000"/>
            </a:lnSpc>
            <a:spcBef>
              <a:spcPct val="0"/>
            </a:spcBef>
            <a:spcAft>
              <a:spcPct val="35000"/>
            </a:spcAft>
            <a:buNone/>
          </a:pPr>
          <a:r>
            <a:rPr lang="en-US" sz="2000" kern="1200" dirty="0"/>
            <a:t>Advocates</a:t>
          </a:r>
        </a:p>
      </dsp:txBody>
      <dsp:txXfrm>
        <a:off x="2234434" y="243681"/>
        <a:ext cx="1703331" cy="731043"/>
      </dsp:txXfrm>
    </dsp:sp>
    <dsp:sp modelId="{7BA59CE4-4008-7C43-B50E-8CF799F7870B}">
      <dsp:nvSpPr>
        <dsp:cNvPr id="0" name=""/>
        <dsp:cNvSpPr/>
      </dsp:nvSpPr>
      <dsp:spPr>
        <a:xfrm>
          <a:off x="1258490" y="1218406"/>
          <a:ext cx="3655218" cy="3655218"/>
        </a:xfrm>
        <a:prstGeom prst="ellipse">
          <a:avLst/>
        </a:prstGeom>
        <a:solidFill>
          <a:srgbClr val="8520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Core </a:t>
          </a:r>
        </a:p>
        <a:p>
          <a:pPr marL="0" lvl="0" indent="0" algn="ctr" defTabSz="889000">
            <a:lnSpc>
              <a:spcPct val="90000"/>
            </a:lnSpc>
            <a:spcBef>
              <a:spcPct val="0"/>
            </a:spcBef>
            <a:spcAft>
              <a:spcPct val="35000"/>
            </a:spcAft>
            <a:buNone/>
          </a:pPr>
          <a:r>
            <a:rPr lang="en-US" sz="2000" kern="1200" dirty="0"/>
            <a:t>Advocates</a:t>
          </a:r>
        </a:p>
      </dsp:txBody>
      <dsp:txXfrm>
        <a:off x="2234434" y="1446857"/>
        <a:ext cx="1703331" cy="685353"/>
      </dsp:txXfrm>
    </dsp:sp>
    <dsp:sp modelId="{FD19A724-9AD0-2646-AD1E-9354C6FC45F0}">
      <dsp:nvSpPr>
        <dsp:cNvPr id="0" name=""/>
        <dsp:cNvSpPr/>
      </dsp:nvSpPr>
      <dsp:spPr>
        <a:xfrm>
          <a:off x="1867693" y="2436812"/>
          <a:ext cx="2436812" cy="2436812"/>
        </a:xfrm>
        <a:prstGeom prst="ellipse">
          <a:avLst/>
        </a:prstGeom>
        <a:solidFill>
          <a:srgbClr val="A61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Internal Advocates</a:t>
          </a:r>
        </a:p>
      </dsp:txBody>
      <dsp:txXfrm>
        <a:off x="2224556" y="3046015"/>
        <a:ext cx="1723086" cy="1218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AF965-B547-A247-A442-0032C9BEAAA4}">
      <dsp:nvSpPr>
        <dsp:cNvPr id="0" name=""/>
        <dsp:cNvSpPr/>
      </dsp:nvSpPr>
      <dsp:spPr>
        <a:xfrm>
          <a:off x="0" y="1109"/>
          <a:ext cx="6172199" cy="1208179"/>
        </a:xfrm>
        <a:prstGeom prst="roundRect">
          <a:avLst/>
        </a:prstGeom>
        <a:solidFill>
          <a:srgbClr val="5B0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“Dominion Energy Company, some of their best customers, are tourism customers like the theme park and hotels.”</a:t>
          </a:r>
        </a:p>
      </dsp:txBody>
      <dsp:txXfrm>
        <a:off x="58978" y="60087"/>
        <a:ext cx="6054243" cy="1090223"/>
      </dsp:txXfrm>
    </dsp:sp>
    <dsp:sp modelId="{641CCCEA-0475-284F-91FE-B8F8AD72A83C}">
      <dsp:nvSpPr>
        <dsp:cNvPr id="0" name=""/>
        <dsp:cNvSpPr/>
      </dsp:nvSpPr>
      <dsp:spPr>
        <a:xfrm>
          <a:off x="0" y="1222184"/>
          <a:ext cx="6172199" cy="1208179"/>
        </a:xfrm>
        <a:prstGeom prst="roundRect">
          <a:avLst/>
        </a:prstGeom>
        <a:solidFill>
          <a:srgbClr val="8520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“We try to educate the teachers from K‑12, on the importance of the tourism industry.”</a:t>
          </a:r>
        </a:p>
      </dsp:txBody>
      <dsp:txXfrm>
        <a:off x="58978" y="1281162"/>
        <a:ext cx="6054243" cy="1090223"/>
      </dsp:txXfrm>
    </dsp:sp>
    <dsp:sp modelId="{DA8BC19E-AD35-5241-965B-CBDC5F821A05}">
      <dsp:nvSpPr>
        <dsp:cNvPr id="0" name=""/>
        <dsp:cNvSpPr/>
      </dsp:nvSpPr>
      <dsp:spPr>
        <a:xfrm>
          <a:off x="0" y="2443260"/>
          <a:ext cx="6172199" cy="1208179"/>
        </a:xfrm>
        <a:prstGeom prst="roundRect">
          <a:avLst/>
        </a:prstGeom>
        <a:solidFill>
          <a:srgbClr val="A61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“The [state] Retail Federation… The [state] Chamber will be here tomorrow for a meeting. … If it's big, we'll get together.”</a:t>
          </a:r>
        </a:p>
      </dsp:txBody>
      <dsp:txXfrm>
        <a:off x="58978" y="2502238"/>
        <a:ext cx="6054243" cy="1090223"/>
      </dsp:txXfrm>
    </dsp:sp>
    <dsp:sp modelId="{2A3E664A-29DB-E04B-A3E6-353F6800781F}">
      <dsp:nvSpPr>
        <dsp:cNvPr id="0" name=""/>
        <dsp:cNvSpPr/>
      </dsp:nvSpPr>
      <dsp:spPr>
        <a:xfrm>
          <a:off x="0" y="3664335"/>
          <a:ext cx="6172199" cy="1208179"/>
        </a:xfrm>
        <a:prstGeom prst="roundRect">
          <a:avLst/>
        </a:prstGeom>
        <a:solidFill>
          <a:srgbClr val="5B0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Times New Roman" panose="02020603050405020304" pitchFamily="18" charset="0"/>
              <a:cs typeface="Times New Roman" panose="02020603050405020304" pitchFamily="18" charset="0"/>
            </a:rPr>
            <a:t>“We're the first state to establish an [outdoor recreation office]… It's super critical to view them not as competitors but as collaborators…with [our] tourism economy being outdoor recreation based.”</a:t>
          </a:r>
        </a:p>
      </dsp:txBody>
      <dsp:txXfrm>
        <a:off x="58978" y="3723313"/>
        <a:ext cx="6054243" cy="1090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43DE7-4128-46C5-8DDD-CA73FA2D9716}">
      <dsp:nvSpPr>
        <dsp:cNvPr id="0" name=""/>
        <dsp:cNvSpPr/>
      </dsp:nvSpPr>
      <dsp:spPr>
        <a:xfrm>
          <a:off x="539" y="1157813"/>
          <a:ext cx="1862063" cy="744825"/>
        </a:xfrm>
        <a:prstGeom prst="chevron">
          <a:avLst/>
        </a:prstGeom>
        <a:solidFill>
          <a:srgbClr val="5B0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imes New Roman" panose="02020603050405020304" pitchFamily="18" charset="0"/>
              <a:ea typeface="EB Garamond" panose="00000500000000000000" pitchFamily="2" charset="0"/>
              <a:cs typeface="Times New Roman" panose="02020603050405020304" pitchFamily="18" charset="0"/>
            </a:rPr>
            <a:t>Short-Term</a:t>
          </a:r>
        </a:p>
      </dsp:txBody>
      <dsp:txXfrm>
        <a:off x="372952" y="1157813"/>
        <a:ext cx="1117238" cy="744825"/>
      </dsp:txXfrm>
    </dsp:sp>
    <dsp:sp modelId="{829E4E76-50D2-4D5B-8FA1-1BC882845030}">
      <dsp:nvSpPr>
        <dsp:cNvPr id="0" name=""/>
        <dsp:cNvSpPr/>
      </dsp:nvSpPr>
      <dsp:spPr>
        <a:xfrm>
          <a:off x="1620533" y="1221123"/>
          <a:ext cx="7065727" cy="61820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ea typeface="EB Garamond" panose="00000500000000000000" pitchFamily="2" charset="0"/>
              <a:cs typeface="Times New Roman" panose="02020603050405020304" pitchFamily="18" charset="0"/>
            </a:rPr>
            <a:t>Brainstorm current and potential core and auxiliary advocates.</a:t>
          </a:r>
        </a:p>
      </dsp:txBody>
      <dsp:txXfrm>
        <a:off x="1929635" y="1221123"/>
        <a:ext cx="6447523" cy="618204"/>
      </dsp:txXfrm>
    </dsp:sp>
    <dsp:sp modelId="{19FA79E0-AFC0-4809-B8FB-02DBC5599CE9}">
      <dsp:nvSpPr>
        <dsp:cNvPr id="0" name=""/>
        <dsp:cNvSpPr/>
      </dsp:nvSpPr>
      <dsp:spPr>
        <a:xfrm>
          <a:off x="539" y="2006913"/>
          <a:ext cx="1862063" cy="744825"/>
        </a:xfrm>
        <a:prstGeom prst="chevron">
          <a:avLst/>
        </a:prstGeom>
        <a:solidFill>
          <a:srgbClr val="8520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imes New Roman" panose="02020603050405020304" pitchFamily="18" charset="0"/>
              <a:ea typeface="EB Garamond" panose="00000500000000000000" pitchFamily="2" charset="0"/>
              <a:cs typeface="Times New Roman" panose="02020603050405020304" pitchFamily="18" charset="0"/>
            </a:rPr>
            <a:t>Mid-Term</a:t>
          </a:r>
        </a:p>
      </dsp:txBody>
      <dsp:txXfrm>
        <a:off x="372952" y="2006913"/>
        <a:ext cx="1117238" cy="744825"/>
      </dsp:txXfrm>
    </dsp:sp>
    <dsp:sp modelId="{466A5AD7-D343-4436-97E5-5745CE462BAC}">
      <dsp:nvSpPr>
        <dsp:cNvPr id="0" name=""/>
        <dsp:cNvSpPr/>
      </dsp:nvSpPr>
      <dsp:spPr>
        <a:xfrm>
          <a:off x="1620533" y="2070224"/>
          <a:ext cx="7065727" cy="61820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ea typeface="EB Garamond" panose="00000500000000000000" pitchFamily="2" charset="0"/>
              <a:cs typeface="Times New Roman" panose="02020603050405020304" pitchFamily="18" charset="0"/>
            </a:rPr>
            <a:t>Check-in with internal advocates to ensure they have the right STORY to share with their AUDIENCE.</a:t>
          </a:r>
        </a:p>
      </dsp:txBody>
      <dsp:txXfrm>
        <a:off x="1929635" y="2070224"/>
        <a:ext cx="6447523" cy="618204"/>
      </dsp:txXfrm>
    </dsp:sp>
    <dsp:sp modelId="{A1BD5322-6393-4AFD-9EFE-925A7AD84EE6}">
      <dsp:nvSpPr>
        <dsp:cNvPr id="0" name=""/>
        <dsp:cNvSpPr/>
      </dsp:nvSpPr>
      <dsp:spPr>
        <a:xfrm>
          <a:off x="539" y="2856014"/>
          <a:ext cx="1862063" cy="744825"/>
        </a:xfrm>
        <a:prstGeom prst="chevron">
          <a:avLst/>
        </a:prstGeom>
        <a:solidFill>
          <a:srgbClr val="A61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imes New Roman" panose="02020603050405020304" pitchFamily="18" charset="0"/>
              <a:ea typeface="EB Garamond" panose="00000500000000000000" pitchFamily="2" charset="0"/>
              <a:cs typeface="Times New Roman" panose="02020603050405020304" pitchFamily="18" charset="0"/>
            </a:rPr>
            <a:t>Long-Term</a:t>
          </a:r>
        </a:p>
      </dsp:txBody>
      <dsp:txXfrm>
        <a:off x="372952" y="2856014"/>
        <a:ext cx="1117238" cy="744825"/>
      </dsp:txXfrm>
    </dsp:sp>
    <dsp:sp modelId="{E818A837-3E74-48EF-AB04-9512C4B278B9}">
      <dsp:nvSpPr>
        <dsp:cNvPr id="0" name=""/>
        <dsp:cNvSpPr/>
      </dsp:nvSpPr>
      <dsp:spPr>
        <a:xfrm>
          <a:off x="1620533" y="2919324"/>
          <a:ext cx="7065727" cy="61820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ea typeface="EB Garamond" panose="00000500000000000000" pitchFamily="2" charset="0"/>
              <a:cs typeface="Times New Roman" panose="02020603050405020304" pitchFamily="18" charset="0"/>
            </a:rPr>
            <a:t>Connect with 3–5 new core and auxiliary advocates to share your STORY.</a:t>
          </a:r>
        </a:p>
      </dsp:txBody>
      <dsp:txXfrm>
        <a:off x="1929635" y="2919324"/>
        <a:ext cx="6447523" cy="61820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0.45174</cdr:x>
      <cdr:y>0.09502</cdr:y>
    </cdr:from>
    <cdr:to>
      <cdr:x>0.54424</cdr:x>
      <cdr:y>0.15815</cdr:y>
    </cdr:to>
    <cdr:sp macro="" textlink="">
      <cdr:nvSpPr>
        <cdr:cNvPr id="2" name="TextBox 1">
          <a:extLst xmlns:a="http://schemas.openxmlformats.org/drawingml/2006/main">
            <a:ext uri="{FF2B5EF4-FFF2-40B4-BE49-F238E27FC236}">
              <a16:creationId xmlns:a16="http://schemas.microsoft.com/office/drawing/2014/main" id="{C16DDCE1-E23A-1668-A00C-051A64AFB080}"/>
            </a:ext>
          </a:extLst>
        </cdr:cNvPr>
        <cdr:cNvSpPr txBox="1"/>
      </cdr:nvSpPr>
      <cdr:spPr>
        <a:xfrm xmlns:a="http://schemas.openxmlformats.org/drawingml/2006/main">
          <a:off x="5135850" y="304110"/>
          <a:ext cx="1051636" cy="2020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rPr>
            <a:t>56.2%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038C9C-4B69-864E-9EEE-DFA43CC144D2}" type="datetimeFigureOut">
              <a:rPr lang="en-US" smtClean="0"/>
              <a:t>12/1/2022</a:t>
            </a:fld>
            <a:endParaRPr lang="en-US" dirty="0"/>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47A92-5E9C-F94E-8B11-4D34C67AD036}" type="slidenum">
              <a:rPr lang="en-US" smtClean="0"/>
              <a:t>‹#›</a:t>
            </a:fld>
            <a:endParaRPr lang="en-US" dirty="0"/>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9A61E-B1D6-C34D-A321-B3E90F6DE630}" type="datetimeFigureOut">
              <a:rPr lang="en-US" smtClean="0"/>
              <a:t>12/1/2022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3E603-0EE4-3042-9661-047EB577E4A2}" type="slidenum">
              <a:rPr lang="en-US" smtClean="0"/>
              <a:t>‹#›</a:t>
            </a:fld>
            <a:endParaRPr lang="en-US" dirty="0"/>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a:t>
            </a:fld>
            <a:endParaRPr lang="en-US" dirty="0"/>
          </a:p>
        </p:txBody>
      </p:sp>
    </p:spTree>
    <p:extLst>
      <p:ext uri="{BB962C8B-B14F-4D97-AF65-F5344CB8AC3E}">
        <p14:creationId xmlns:p14="http://schemas.microsoft.com/office/powerpoint/2010/main" val="43016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EB Garamond" panose="00000500000000000000" pitchFamily="2" charset="0"/>
                <a:ea typeface="EB Garamond" panose="00000500000000000000" pitchFamily="2"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EB Garamond" panose="00000500000000000000" pitchFamily="2" charset="0"/>
                <a:ea typeface="EB Garamond" panose="00000500000000000000" pitchFamily="2" charset="0"/>
              </a:rPr>
              <a:t>The work shared here resulted from a study conducted by Dr. Ashley Schroeder and Dr. Whitney Knollenberg.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EB Garamond" panose="00000500000000000000" pitchFamily="2" charset="0"/>
                <a:ea typeface="EB Garamond" panose="00000500000000000000" pitchFamily="2" charset="0"/>
              </a:rPr>
              <a:t>They conducted interviews with 26 state-level tourism leaders and an online survey with 205 local-level destination leaders to better understand how we can plan for advocacy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EB Garamond" panose="00000500000000000000" pitchFamily="2" charset="0"/>
                <a:ea typeface="EB Garamond" panose="00000500000000000000" pitchFamily="2" charset="0"/>
              </a:rPr>
              <a:t>The emphasis of this work is on how we can effectively </a:t>
            </a:r>
            <a:r>
              <a:rPr lang="en-US" sz="1200" b="1" i="1" dirty="0">
                <a:solidFill>
                  <a:srgbClr val="595959"/>
                </a:solidFill>
                <a:latin typeface="EB Garamond" panose="00000500000000000000" pitchFamily="2" charset="0"/>
                <a:ea typeface="EB Garamond" panose="00000500000000000000" pitchFamily="2" charset="0"/>
              </a:rPr>
              <a:t>plan </a:t>
            </a:r>
            <a:r>
              <a:rPr lang="en-US" sz="1200" dirty="0">
                <a:solidFill>
                  <a:srgbClr val="595959"/>
                </a:solidFill>
                <a:latin typeface="EB Garamond" panose="00000500000000000000" pitchFamily="2" charset="0"/>
                <a:ea typeface="EB Garamond" panose="00000500000000000000" pitchFamily="2" charset="0"/>
              </a:rPr>
              <a:t>for advocacy efforts, not necessarily the outcomes of advocacy.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latin typeface="EB Garamond" panose="00000500000000000000" pitchFamily="2" charset="0"/>
                <a:ea typeface="EB Garamond" panose="00000500000000000000" pitchFamily="2" charset="0"/>
              </a:rPr>
              <a:t>The findings presented today focus on involving a broad and diverse range of stakeholders in advocacy.</a:t>
            </a:r>
          </a:p>
        </p:txBody>
      </p:sp>
      <p:sp>
        <p:nvSpPr>
          <p:cNvPr id="4" name="Slide Number Placeholder 3"/>
          <p:cNvSpPr>
            <a:spLocks noGrp="1"/>
          </p:cNvSpPr>
          <p:nvPr>
            <p:ph type="sldNum" sz="quarter" idx="5"/>
          </p:nvPr>
        </p:nvSpPr>
        <p:spPr/>
        <p:txBody>
          <a:bodyPr/>
          <a:lstStyle/>
          <a:p>
            <a:fld id="{5FA3E603-0EE4-3042-9661-047EB577E4A2}" type="slidenum">
              <a:rPr lang="en-US" smtClean="0"/>
              <a:t>2</a:t>
            </a:fld>
            <a:endParaRPr lang="en-US" dirty="0"/>
          </a:p>
        </p:txBody>
      </p:sp>
    </p:spTree>
    <p:extLst>
      <p:ext uri="{BB962C8B-B14F-4D97-AF65-F5344CB8AC3E}">
        <p14:creationId xmlns:p14="http://schemas.microsoft.com/office/powerpoint/2010/main" val="236006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0" dirty="0">
                <a:solidFill>
                  <a:srgbClr val="595959"/>
                </a:solidFill>
                <a:latin typeface="EB Garamond" panose="00000500000000000000" pitchFamily="2" charset="0"/>
              </a:rPr>
              <a:t>SPEAKER NOTES: </a:t>
            </a:r>
          </a:p>
          <a:p>
            <a:pPr>
              <a:lnSpc>
                <a:spcPct val="100000"/>
              </a:lnSpc>
            </a:pPr>
            <a:r>
              <a:rPr lang="en-US" sz="1200" b="0" dirty="0">
                <a:solidFill>
                  <a:srgbClr val="595959"/>
                </a:solidFill>
                <a:latin typeface="EB Garamond" panose="00000500000000000000" pitchFamily="2" charset="0"/>
              </a:rPr>
              <a:t>In the previous Actionable Advocacy Insight, we discussed the importance of the tourism industry using a unified definition of advocacy – communicating the value of tourism (this is the STORY).</a:t>
            </a:r>
          </a:p>
          <a:p>
            <a:pPr>
              <a:lnSpc>
                <a:spcPct val="100000"/>
              </a:lnSpc>
            </a:pPr>
            <a:r>
              <a:rPr lang="en-US" sz="1200" b="0" dirty="0">
                <a:solidFill>
                  <a:srgbClr val="595959"/>
                </a:solidFill>
                <a:latin typeface="EB Garamond" panose="00000500000000000000" pitchFamily="2" charset="0"/>
              </a:rPr>
              <a:t>The next step in planning for advocacy is thinking about </a:t>
            </a:r>
            <a:r>
              <a:rPr lang="en-US" sz="1200" b="1" dirty="0">
                <a:solidFill>
                  <a:srgbClr val="595959"/>
                </a:solidFill>
                <a:latin typeface="EB Garamond" panose="00000500000000000000" pitchFamily="2" charset="0"/>
              </a:rPr>
              <a:t>who</a:t>
            </a:r>
            <a:r>
              <a:rPr lang="en-US" sz="1200" b="0" dirty="0">
                <a:solidFill>
                  <a:srgbClr val="595959"/>
                </a:solidFill>
                <a:latin typeface="EB Garamond" panose="00000500000000000000" pitchFamily="2" charset="0"/>
              </a:rPr>
              <a:t> will be doing the communication.</a:t>
            </a:r>
          </a:p>
          <a:p>
            <a:pPr>
              <a:lnSpc>
                <a:spcPct val="100000"/>
              </a:lnSpc>
            </a:pPr>
            <a:r>
              <a:rPr lang="en-US" sz="1200" b="0" dirty="0">
                <a:solidFill>
                  <a:srgbClr val="595959"/>
                </a:solidFill>
                <a:latin typeface="EB Garamond" panose="00000500000000000000" pitchFamily="2" charset="0"/>
              </a:rPr>
              <a:t>Each advocate has their own network (this is the AUDIENCE) where they can communicate the value of tourism.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595959"/>
                </a:solidFill>
                <a:latin typeface="EB Garamond" panose="00000500000000000000" pitchFamily="2" charset="0"/>
              </a:rPr>
              <a:t>You need a broad and diverse range of advocates (these are the PEOPLE) to help you maximize the reach of your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595959"/>
                </a:solidFill>
                <a:latin typeface="EB Garamond" panose="00000500000000000000" pitchFamily="2" charset="0"/>
              </a:rPr>
              <a:t>A DMO doesn’t have to talk to every stakeholder. In fact, they may be the WRONG person talking to the WRONG audience. People are more willing to listen to those they already know and trust. Use your advocates to help you communicate the value of tourism to audiences you may not be able to reach.</a:t>
            </a:r>
          </a:p>
        </p:txBody>
      </p:sp>
      <p:sp>
        <p:nvSpPr>
          <p:cNvPr id="4" name="Slide Number Placeholder 3"/>
          <p:cNvSpPr>
            <a:spLocks noGrp="1"/>
          </p:cNvSpPr>
          <p:nvPr>
            <p:ph type="sldNum" sz="quarter" idx="5"/>
          </p:nvPr>
        </p:nvSpPr>
        <p:spPr/>
        <p:txBody>
          <a:bodyPr/>
          <a:lstStyle/>
          <a:p>
            <a:fld id="{5FA3E603-0EE4-3042-9661-047EB577E4A2}" type="slidenum">
              <a:rPr lang="en-US" smtClean="0"/>
              <a:t>3</a:t>
            </a:fld>
            <a:endParaRPr lang="en-US" dirty="0"/>
          </a:p>
        </p:txBody>
      </p:sp>
    </p:spTree>
    <p:extLst>
      <p:ext uri="{BB962C8B-B14F-4D97-AF65-F5344CB8AC3E}">
        <p14:creationId xmlns:p14="http://schemas.microsoft.com/office/powerpoint/2010/main" val="17704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Take a layered approach to advocates when thinking about your different types of advocates.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The first layer represents advocates within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The second layer represents the core advocates that destination leaders commonly turn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The third layer represents the auxiliary advocates that can help expand the reach of your advocacy efforts to a much wider audience. Some of the examples provided are relevant to all communities – such as the media and local elected officials. However, it is also important to ensure that this network of advocates is reflective of your community. For example, film industry members may be valuable advocates for your destination.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The survey results suggested that most local-level destination leaders currently consider residents to be auxiliary advocates. Given the movement towards citizen participation in tourism, it is recommended that residents become part of your destination’s core advocates.</a:t>
            </a:r>
          </a:p>
        </p:txBody>
      </p:sp>
      <p:sp>
        <p:nvSpPr>
          <p:cNvPr id="4" name="Slide Number Placeholder 3"/>
          <p:cNvSpPr>
            <a:spLocks noGrp="1"/>
          </p:cNvSpPr>
          <p:nvPr>
            <p:ph type="sldNum" sz="quarter" idx="5"/>
          </p:nvPr>
        </p:nvSpPr>
        <p:spPr/>
        <p:txBody>
          <a:bodyPr/>
          <a:lstStyle/>
          <a:p>
            <a:fld id="{5FA3E603-0EE4-3042-9661-047EB577E4A2}" type="slidenum">
              <a:rPr lang="en-US" smtClean="0"/>
              <a:t>4</a:t>
            </a:fld>
            <a:endParaRPr lang="en-US" dirty="0"/>
          </a:p>
        </p:txBody>
      </p:sp>
    </p:spTree>
    <p:extLst>
      <p:ext uri="{BB962C8B-B14F-4D97-AF65-F5344CB8AC3E}">
        <p14:creationId xmlns:p14="http://schemas.microsoft.com/office/powerpoint/2010/main" val="4516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An online survey with local-level destination leaders revealed the internal and core advocates that destinations rely on to communicate the value of tourism.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Interestingly, </a:t>
            </a:r>
            <a:r>
              <a:rPr lang="en-US" sz="1200" dirty="0">
                <a:solidFill>
                  <a:srgbClr val="595959"/>
                </a:solidFill>
                <a:latin typeface="Times New Roman" panose="02020603050405020304" pitchFamily="18" charset="0"/>
                <a:cs typeface="Times New Roman" panose="02020603050405020304" pitchFamily="18" charset="0"/>
              </a:rPr>
              <a:t>a majority of local-level destination leaders indicated that their organization’s top 5 strongest advocates for tourism had </a:t>
            </a:r>
            <a:r>
              <a:rPr lang="en-US" sz="1200" i="1" dirty="0">
                <a:solidFill>
                  <a:srgbClr val="595959"/>
                </a:solidFill>
                <a:latin typeface="Times New Roman" panose="02020603050405020304" pitchFamily="18" charset="0"/>
                <a:cs typeface="Times New Roman" panose="02020603050405020304" pitchFamily="18" charset="0"/>
              </a:rPr>
              <a:t>not </a:t>
            </a:r>
            <a:r>
              <a:rPr lang="en-US" sz="1200" dirty="0">
                <a:solidFill>
                  <a:srgbClr val="595959"/>
                </a:solidFill>
                <a:latin typeface="Times New Roman" panose="02020603050405020304" pitchFamily="18" charset="0"/>
                <a:cs typeface="Times New Roman" panose="02020603050405020304" pitchFamily="18" charset="0"/>
              </a:rPr>
              <a:t>changed since March 1, 2020 (87.3%). This indicates that the internal and core advocates at the local level largely remained the same in the wake of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In general, the top 5 strongest advocates for tourism at the local level are DMO board members, local businesses within the tourism sector, the state tourism office, hotel and lodging associations, and local Chamber(s) of Commerce/ economic development organizations.</a:t>
            </a:r>
          </a:p>
        </p:txBody>
      </p:sp>
      <p:sp>
        <p:nvSpPr>
          <p:cNvPr id="4" name="Slide Number Placeholder 3"/>
          <p:cNvSpPr>
            <a:spLocks noGrp="1"/>
          </p:cNvSpPr>
          <p:nvPr>
            <p:ph type="sldNum" sz="quarter" idx="5"/>
          </p:nvPr>
        </p:nvSpPr>
        <p:spPr/>
        <p:txBody>
          <a:bodyPr/>
          <a:lstStyle/>
          <a:p>
            <a:fld id="{5FA3E603-0EE4-3042-9661-047EB577E4A2}" type="slidenum">
              <a:rPr lang="en-US" smtClean="0"/>
              <a:t>5</a:t>
            </a:fld>
            <a:endParaRPr lang="en-US" dirty="0"/>
          </a:p>
        </p:txBody>
      </p:sp>
    </p:spTree>
    <p:extLst>
      <p:ext uri="{BB962C8B-B14F-4D97-AF65-F5344CB8AC3E}">
        <p14:creationId xmlns:p14="http://schemas.microsoft.com/office/powerpoint/2010/main" val="106550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Interviews with 26 state-level tourism leaders further diversified the pool of potential advocates for the tourism industry.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These advocacy partners help you reach a wider audience to share the impacts of tourism or the importance of legislative issues affecting the industry.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EB Garamond" panose="00000500000000000000" pitchFamily="2" charset="0"/>
                <a:ea typeface="+mn-ea"/>
                <a:cs typeface="+mn-cs"/>
              </a:rPr>
              <a:t>Seeking these industry members as advocates will require you to be a partner – meaning you may need to advocate for them as well. Identifying synergies and common issues will be key to creating an effective relationship.</a:t>
            </a:r>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6</a:t>
            </a:fld>
            <a:endParaRPr lang="en-US" dirty="0"/>
          </a:p>
        </p:txBody>
      </p:sp>
    </p:spTree>
    <p:extLst>
      <p:ext uri="{BB962C8B-B14F-4D97-AF65-F5344CB8AC3E}">
        <p14:creationId xmlns:p14="http://schemas.microsoft.com/office/powerpoint/2010/main" val="72732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Here is a “to do” list for us to broaden and diversify our advocates.</a:t>
            </a:r>
          </a:p>
          <a:p>
            <a:r>
              <a:rPr lang="en-US" dirty="0"/>
              <a:t>We can take this short-term action to the next slide, where we will talk about our current and potential advocates.</a:t>
            </a:r>
          </a:p>
        </p:txBody>
      </p:sp>
      <p:sp>
        <p:nvSpPr>
          <p:cNvPr id="4" name="Slide Number Placeholder 3"/>
          <p:cNvSpPr>
            <a:spLocks noGrp="1"/>
          </p:cNvSpPr>
          <p:nvPr>
            <p:ph type="sldNum" sz="quarter" idx="5"/>
          </p:nvPr>
        </p:nvSpPr>
        <p:spPr/>
        <p:txBody>
          <a:bodyPr/>
          <a:lstStyle/>
          <a:p>
            <a:fld id="{5FA3E603-0EE4-3042-9661-047EB577E4A2}" type="slidenum">
              <a:rPr lang="en-US" smtClean="0"/>
              <a:t>7</a:t>
            </a:fld>
            <a:endParaRPr lang="en-US" dirty="0"/>
          </a:p>
        </p:txBody>
      </p:sp>
    </p:spTree>
    <p:extLst>
      <p:ext uri="{BB962C8B-B14F-4D97-AF65-F5344CB8AC3E}">
        <p14:creationId xmlns:p14="http://schemas.microsoft.com/office/powerpoint/2010/main" val="3814868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These topics of conversation are designed to help us start implementing our “advocacy planning to do list” (strategies on the previous slide).</a:t>
            </a:r>
          </a:p>
          <a:p>
            <a:r>
              <a:rPr lang="en-US" dirty="0"/>
              <a:t>Let’s take a few minutes to talk through each of these.</a:t>
            </a:r>
          </a:p>
        </p:txBody>
      </p:sp>
      <p:sp>
        <p:nvSpPr>
          <p:cNvPr id="4" name="Slide Number Placeholder 3"/>
          <p:cNvSpPr>
            <a:spLocks noGrp="1"/>
          </p:cNvSpPr>
          <p:nvPr>
            <p:ph type="sldNum" sz="quarter" idx="5"/>
          </p:nvPr>
        </p:nvSpPr>
        <p:spPr/>
        <p:txBody>
          <a:bodyPr/>
          <a:lstStyle/>
          <a:p>
            <a:fld id="{5FA3E603-0EE4-3042-9661-047EB577E4A2}" type="slidenum">
              <a:rPr lang="en-US" smtClean="0"/>
              <a:t>8</a:t>
            </a:fld>
            <a:endParaRPr lang="en-US" dirty="0"/>
          </a:p>
        </p:txBody>
      </p:sp>
    </p:spTree>
    <p:extLst>
      <p:ext uri="{BB962C8B-B14F-4D97-AF65-F5344CB8AC3E}">
        <p14:creationId xmlns:p14="http://schemas.microsoft.com/office/powerpoint/2010/main" val="555099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dirty="0"/>
          </a:p>
        </p:txBody>
      </p:sp>
      <p:pic>
        <p:nvPicPr>
          <p:cNvPr id="5" name="Picture 4" descr="Text&#10;&#10;Description automatically generated">
            <a:extLst>
              <a:ext uri="{FF2B5EF4-FFF2-40B4-BE49-F238E27FC236}">
                <a16:creationId xmlns:a16="http://schemas.microsoft.com/office/drawing/2014/main" id="{9E3E4BDB-3486-A8E9-B903-996ACDFF4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9339" y="5415400"/>
            <a:ext cx="3581097" cy="1017914"/>
          </a:xfrm>
          <a:prstGeom prst="rect">
            <a:avLst/>
          </a:prstGeom>
        </p:spPr>
      </p:pic>
      <p:pic>
        <p:nvPicPr>
          <p:cNvPr id="1029" name="Picture 5" descr="Logo :: NC State Brand">
            <a:extLst>
              <a:ext uri="{FF2B5EF4-FFF2-40B4-BE49-F238E27FC236}">
                <a16:creationId xmlns:a16="http://schemas.microsoft.com/office/drawing/2014/main" id="{B47D8B14-F249-27EC-A822-B34338A38DD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96004" y="5415400"/>
            <a:ext cx="1714967" cy="846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2F38AF-203E-2DD3-F1A4-42EA0E659F77}"/>
              </a:ext>
            </a:extLst>
          </p:cNvPr>
          <p:cNvSpPr txBox="1"/>
          <p:nvPr userDrawn="1"/>
        </p:nvSpPr>
        <p:spPr>
          <a:xfrm>
            <a:off x="2540000" y="5376810"/>
            <a:ext cx="3672114" cy="923330"/>
          </a:xfrm>
          <a:prstGeom prst="rect">
            <a:avLst/>
          </a:prstGeom>
          <a:noFill/>
        </p:spPr>
        <p:txBody>
          <a:bodyPr wrap="square" rtlCol="0">
            <a:spAutoFit/>
          </a:bodyPr>
          <a:lstStyle/>
          <a:p>
            <a:r>
              <a:rPr lang="en-US" sz="1800" b="1" dirty="0"/>
              <a:t>Department of Parks, Recreation and Tourism Management</a:t>
            </a:r>
          </a:p>
        </p:txBody>
      </p:sp>
      <p:sp>
        <p:nvSpPr>
          <p:cNvPr id="8" name="Rectangle 7">
            <a:extLst>
              <a:ext uri="{FF2B5EF4-FFF2-40B4-BE49-F238E27FC236}">
                <a16:creationId xmlns:a16="http://schemas.microsoft.com/office/drawing/2014/main" id="{99E6CECA-85DE-3923-28D6-A447C13D78D2}"/>
              </a:ext>
            </a:extLst>
          </p:cNvPr>
          <p:cNvSpPr/>
          <p:nvPr userDrawn="1"/>
        </p:nvSpPr>
        <p:spPr>
          <a:xfrm>
            <a:off x="0" y="0"/>
            <a:ext cx="12192000" cy="6858000"/>
          </a:xfrm>
          <a:prstGeom prst="rect">
            <a:avLst/>
          </a:prstGeom>
          <a:noFill/>
          <a:ln w="257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tx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spTree>
    <p:extLst>
      <p:ext uri="{BB962C8B-B14F-4D97-AF65-F5344CB8AC3E}">
        <p14:creationId xmlns:p14="http://schemas.microsoft.com/office/powerpoint/2010/main" val="37177766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067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388401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dirty="0"/>
          </a:p>
        </p:txBody>
      </p:sp>
      <p:sp>
        <p:nvSpPr>
          <p:cNvPr id="5" name="Title 1">
            <a:extLst>
              <a:ext uri="{FF2B5EF4-FFF2-40B4-BE49-F238E27FC236}">
                <a16:creationId xmlns:a16="http://schemas.microsoft.com/office/drawing/2014/main" id="{F2A86BE9-CA25-174D-82DE-CDD02928DE2A}"/>
              </a:ext>
            </a:extLst>
          </p:cNvPr>
          <p:cNvSpPr>
            <a:spLocks noGrp="1"/>
          </p:cNvSpPr>
          <p:nvPr>
            <p:ph type="title"/>
          </p:nvPr>
        </p:nvSpPr>
        <p:spPr>
          <a:xfrm>
            <a:off x="0" y="-1451149"/>
            <a:ext cx="10515600" cy="1325563"/>
          </a:xfrm>
        </p:spPr>
        <p:txBody>
          <a:bodyPr/>
          <a:lstStyle/>
          <a:p>
            <a:r>
              <a:rPr lang="en-US"/>
              <a:t>Click to edit Master title style</a:t>
            </a:r>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dirty="0"/>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4" name="Picture 5" descr="Logo :: NC State Brand">
            <a:extLst>
              <a:ext uri="{FF2B5EF4-FFF2-40B4-BE49-F238E27FC236}">
                <a16:creationId xmlns:a16="http://schemas.microsoft.com/office/drawing/2014/main" id="{05B99058-2BE7-FC25-0C3E-A1C866CDEFCA}"/>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838200" y="5961975"/>
            <a:ext cx="1076022" cy="530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D0B551-93AD-EB25-3905-E2C5395B8A5F}"/>
              </a:ext>
            </a:extLst>
          </p:cNvPr>
          <p:cNvSpPr/>
          <p:nvPr userDrawn="1"/>
        </p:nvSpPr>
        <p:spPr>
          <a:xfrm>
            <a:off x="0" y="0"/>
            <a:ext cx="12192000" cy="6858000"/>
          </a:xfrm>
          <a:prstGeom prst="rect">
            <a:avLst/>
          </a:prstGeom>
          <a:noFill/>
          <a:ln w="257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CB4649F9-F3C5-A7F0-0AE1-70CA2FA957F2}"/>
              </a:ext>
            </a:extLst>
          </p:cNvPr>
          <p:cNvPicPr>
            <a:picLocks noChangeAspect="1"/>
          </p:cNvPicPr>
          <p:nvPr userDrawn="1"/>
        </p:nvPicPr>
        <p:blipFill>
          <a:blip r:embed="rId13"/>
          <a:stretch>
            <a:fillRect/>
          </a:stretch>
        </p:blipFill>
        <p:spPr>
          <a:xfrm>
            <a:off x="9080949" y="6010717"/>
            <a:ext cx="2295990" cy="457200"/>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hyperlink" Target="mailto:wgknolle@ncsu.edu" TargetMode="Externa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mailto:as232@mailbox.sc.edu"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ctrTitle"/>
          </p:nvPr>
        </p:nvSpPr>
        <p:spPr>
          <a:xfrm>
            <a:off x="673100" y="734056"/>
            <a:ext cx="10706100" cy="2387600"/>
          </a:xfrm>
        </p:spPr>
        <p:txBody>
          <a:bodyPr anchor="ctr">
            <a:noAutofit/>
          </a:bodyPr>
          <a:lstStyle/>
          <a:p>
            <a:r>
              <a:rPr lang="en-US" dirty="0"/>
              <a:t>Involving a broad AND diverse range of stakeholders in advocacy</a:t>
            </a:r>
          </a:p>
        </p:txBody>
      </p:sp>
    </p:spTree>
    <p:extLst>
      <p:ext uri="{BB962C8B-B14F-4D97-AF65-F5344CB8AC3E}">
        <p14:creationId xmlns:p14="http://schemas.microsoft.com/office/powerpoint/2010/main" val="35870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4FC6-FE3D-7B45-84BE-3C726AB1D86B}"/>
              </a:ext>
            </a:extLst>
          </p:cNvPr>
          <p:cNvSpPr>
            <a:spLocks noGrp="1"/>
          </p:cNvSpPr>
          <p:nvPr>
            <p:ph type="title"/>
          </p:nvPr>
        </p:nvSpPr>
        <p:spPr>
          <a:xfrm>
            <a:off x="963825" y="864670"/>
            <a:ext cx="10515600" cy="2187986"/>
          </a:xfrm>
        </p:spPr>
        <p:txBody>
          <a:bodyPr/>
          <a:lstStyle/>
          <a:p>
            <a:r>
              <a:rPr lang="en-US" dirty="0"/>
              <a:t>Contact us</a:t>
            </a:r>
          </a:p>
        </p:txBody>
      </p:sp>
      <p:sp>
        <p:nvSpPr>
          <p:cNvPr id="3" name="Text Placeholder 2">
            <a:extLst>
              <a:ext uri="{FF2B5EF4-FFF2-40B4-BE49-F238E27FC236}">
                <a16:creationId xmlns:a16="http://schemas.microsoft.com/office/drawing/2014/main" id="{83A473F4-C73D-8C4A-8929-A707A37594D9}"/>
              </a:ext>
            </a:extLst>
          </p:cNvPr>
          <p:cNvSpPr>
            <a:spLocks noGrp="1"/>
          </p:cNvSpPr>
          <p:nvPr>
            <p:ph type="body" idx="1"/>
          </p:nvPr>
        </p:nvSpPr>
        <p:spPr>
          <a:xfrm>
            <a:off x="2337716" y="2522430"/>
            <a:ext cx="3398065" cy="2309343"/>
          </a:xfrm>
        </p:spPr>
        <p:txBody>
          <a:bodyPr anchor="t">
            <a:normAutofit fontScale="70000" lnSpcReduction="20000"/>
          </a:bodyPr>
          <a:lstStyle/>
          <a:p>
            <a:pPr rtl="0">
              <a:spcBef>
                <a:spcPts val="0"/>
              </a:spcBef>
              <a:spcAft>
                <a:spcPts val="0"/>
              </a:spcAft>
            </a:pPr>
            <a:r>
              <a:rPr lang="en-US" sz="2900" b="1" i="0" u="none" strike="noStrike" dirty="0">
                <a:solidFill>
                  <a:srgbClr val="595959"/>
                </a:solidFill>
                <a:effectLst/>
                <a:latin typeface="Times New Roman" panose="02020603050405020304" pitchFamily="18" charset="0"/>
                <a:cs typeface="Times New Roman" panose="02020603050405020304" pitchFamily="18" charset="0"/>
              </a:rPr>
              <a:t>Whitney Knollenberg, Ph.D. </a:t>
            </a:r>
            <a:endParaRPr lang="en-US" sz="2900" b="0" dirty="0">
              <a:solidFill>
                <a:srgbClr val="595959"/>
              </a:solidFill>
              <a:effectLst/>
              <a:latin typeface="Times New Roman" panose="02020603050405020304" pitchFamily="18" charset="0"/>
              <a:cs typeface="Times New Roman" panose="02020603050405020304" pitchFamily="18" charset="0"/>
            </a:endParaRPr>
          </a:p>
          <a:p>
            <a:pPr rtl="0">
              <a:lnSpc>
                <a:spcPct val="120000"/>
              </a:lnSpc>
              <a:spcBef>
                <a:spcPts val="0"/>
              </a:spcBef>
              <a:spcAft>
                <a:spcPts val="0"/>
              </a:spcAft>
            </a:pPr>
            <a:br>
              <a:rPr lang="en-US" b="0" dirty="0">
                <a:solidFill>
                  <a:srgbClr val="595959"/>
                </a:solidFill>
                <a:effectLst/>
                <a:latin typeface="Times New Roman" panose="02020603050405020304" pitchFamily="18" charset="0"/>
                <a:cs typeface="Times New Roman" panose="02020603050405020304" pitchFamily="18" charset="0"/>
              </a:rPr>
            </a:br>
            <a:r>
              <a:rPr lang="en-US" sz="2600" b="0" i="0" u="none" strike="noStrike" dirty="0">
                <a:solidFill>
                  <a:srgbClr val="595959"/>
                </a:solidFill>
                <a:effectLst/>
                <a:latin typeface="Times New Roman" panose="02020603050405020304" pitchFamily="18" charset="0"/>
                <a:cs typeface="Times New Roman" panose="02020603050405020304" pitchFamily="18" charset="0"/>
              </a:rPr>
              <a:t>Associate Professor</a:t>
            </a:r>
          </a:p>
          <a:p>
            <a:pPr rtl="0">
              <a:lnSpc>
                <a:spcPct val="120000"/>
              </a:lnSpc>
              <a:spcBef>
                <a:spcPts val="0"/>
              </a:spcBef>
              <a:spcAft>
                <a:spcPts val="0"/>
              </a:spcAft>
            </a:pPr>
            <a:r>
              <a:rPr lang="en-US" sz="2600" b="0" i="0" u="none" strike="noStrike" dirty="0">
                <a:solidFill>
                  <a:srgbClr val="595959"/>
                </a:solidFill>
                <a:effectLst/>
                <a:latin typeface="Times New Roman" panose="02020603050405020304" pitchFamily="18" charset="0"/>
                <a:cs typeface="Times New Roman" panose="02020603050405020304" pitchFamily="18" charset="0"/>
              </a:rPr>
              <a:t>Department of Parks, Recreation, and Tourism Management</a:t>
            </a:r>
          </a:p>
          <a:p>
            <a:pPr rtl="0">
              <a:lnSpc>
                <a:spcPct val="120000"/>
              </a:lnSpc>
              <a:spcBef>
                <a:spcPts val="0"/>
              </a:spcBef>
              <a:spcAft>
                <a:spcPts val="0"/>
              </a:spcAft>
            </a:pPr>
            <a:r>
              <a:rPr lang="en-US" sz="2600" b="0" i="0" u="none" strike="noStrike" dirty="0">
                <a:solidFill>
                  <a:srgbClr val="595959"/>
                </a:solidFill>
                <a:effectLst/>
                <a:latin typeface="Times New Roman" panose="02020603050405020304" pitchFamily="18" charset="0"/>
                <a:cs typeface="Times New Roman" panose="02020603050405020304" pitchFamily="18" charset="0"/>
              </a:rPr>
              <a:t>North Carolina State University</a:t>
            </a:r>
          </a:p>
          <a:p>
            <a:pPr rtl="0">
              <a:lnSpc>
                <a:spcPct val="120000"/>
              </a:lnSpc>
              <a:spcBef>
                <a:spcPts val="0"/>
              </a:spcBef>
              <a:spcAft>
                <a:spcPts val="0"/>
              </a:spcAft>
            </a:pPr>
            <a:r>
              <a:rPr lang="en-US" sz="2600" b="0" i="0" u="sng" strike="noStrike" dirty="0">
                <a:solidFill>
                  <a:srgbClr val="595959"/>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wgknolle@ncsu.edu</a:t>
            </a:r>
            <a:r>
              <a:rPr lang="en-US" sz="2600" b="0" i="0" u="none" strike="noStrike" dirty="0">
                <a:solidFill>
                  <a:srgbClr val="595959"/>
                </a:solidFill>
                <a:effectLst/>
                <a:latin typeface="Times New Roman" panose="02020603050405020304" pitchFamily="18" charset="0"/>
                <a:cs typeface="Times New Roman" panose="02020603050405020304" pitchFamily="18" charset="0"/>
              </a:rPr>
              <a:t> </a:t>
            </a:r>
            <a:endParaRPr lang="en-US" sz="2600" dirty="0">
              <a:solidFill>
                <a:srgbClr val="595959"/>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2F751A24-E607-D27E-4EB1-0CDB6327A60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4760" y="2522430"/>
            <a:ext cx="1707833" cy="1707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B02428-E612-A71B-8C94-25ECF44B117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53736" y="2522430"/>
            <a:ext cx="1707833" cy="1707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6F21A4-B390-D057-2959-6681A389D656}"/>
              </a:ext>
            </a:extLst>
          </p:cNvPr>
          <p:cNvSpPr txBox="1"/>
          <p:nvPr/>
        </p:nvSpPr>
        <p:spPr>
          <a:xfrm>
            <a:off x="8003468" y="2522430"/>
            <a:ext cx="4172730" cy="2893100"/>
          </a:xfrm>
          <a:prstGeom prst="rect">
            <a:avLst/>
          </a:prstGeom>
          <a:noFill/>
        </p:spPr>
        <p:txBody>
          <a:bodyPr wrap="square">
            <a:spAutoFit/>
          </a:bodyPr>
          <a:lstStyle/>
          <a:p>
            <a:pPr rtl="0">
              <a:spcBef>
                <a:spcPts val="0"/>
              </a:spcBef>
              <a:spcAft>
                <a:spcPts val="0"/>
              </a:spcAft>
            </a:pPr>
            <a:r>
              <a:rPr lang="en-US" sz="2000" b="1" i="0" u="none" strike="noStrike" dirty="0">
                <a:solidFill>
                  <a:srgbClr val="595959"/>
                </a:solidFill>
                <a:effectLst/>
                <a:latin typeface="Times New Roman" panose="02020603050405020304" pitchFamily="18" charset="0"/>
                <a:cs typeface="Times New Roman" panose="02020603050405020304" pitchFamily="18" charset="0"/>
              </a:rPr>
              <a:t>Ashley Schroeder, Ph.D.</a:t>
            </a:r>
            <a:endParaRPr lang="en-US" sz="2000" b="0" dirty="0">
              <a:solidFill>
                <a:srgbClr val="595959"/>
              </a:solidFill>
              <a:effectLst/>
              <a:latin typeface="Times New Roman" panose="02020603050405020304" pitchFamily="18" charset="0"/>
              <a:cs typeface="Times New Roman" panose="02020603050405020304" pitchFamily="18" charset="0"/>
            </a:endParaRPr>
          </a:p>
          <a:p>
            <a:pPr rtl="0">
              <a:spcBef>
                <a:spcPts val="0"/>
              </a:spcBef>
              <a:spcAft>
                <a:spcPts val="0"/>
              </a:spcAft>
            </a:pPr>
            <a:br>
              <a:rPr lang="en-US" b="0" dirty="0">
                <a:solidFill>
                  <a:srgbClr val="595959"/>
                </a:solidFill>
                <a:effectLst/>
                <a:latin typeface="Times New Roman" panose="02020603050405020304" pitchFamily="18" charset="0"/>
                <a:cs typeface="Times New Roman" panose="02020603050405020304" pitchFamily="18" charset="0"/>
              </a:rPr>
            </a:br>
            <a:r>
              <a:rPr lang="en-US" b="0" i="0" u="none" strike="noStrike" dirty="0">
                <a:solidFill>
                  <a:srgbClr val="595959"/>
                </a:solidFill>
                <a:effectLst/>
                <a:latin typeface="Times New Roman" panose="02020603050405020304" pitchFamily="18" charset="0"/>
                <a:cs typeface="Times New Roman" panose="02020603050405020304" pitchFamily="18" charset="0"/>
              </a:rPr>
              <a:t>Research Lead </a:t>
            </a:r>
          </a:p>
          <a:p>
            <a:pPr rtl="0">
              <a:spcBef>
                <a:spcPts val="0"/>
              </a:spcBef>
              <a:spcAft>
                <a:spcPts val="0"/>
              </a:spcAft>
            </a:pPr>
            <a:r>
              <a:rPr lang="en-US" b="0" i="0" u="none" strike="noStrike" dirty="0">
                <a:solidFill>
                  <a:srgbClr val="595959"/>
                </a:solidFill>
                <a:effectLst/>
                <a:latin typeface="Times New Roman" panose="02020603050405020304" pitchFamily="18" charset="0"/>
                <a:cs typeface="Times New Roman" panose="02020603050405020304" pitchFamily="18" charset="0"/>
              </a:rPr>
              <a:t>Richardson Family SmartState Center for Economic Excellence in Tourism </a:t>
            </a:r>
          </a:p>
          <a:p>
            <a:pPr rtl="0">
              <a:spcBef>
                <a:spcPts val="0"/>
              </a:spcBef>
              <a:spcAft>
                <a:spcPts val="0"/>
              </a:spcAft>
            </a:pPr>
            <a:r>
              <a:rPr lang="en-US" b="0" i="0" u="none" strike="noStrike" dirty="0">
                <a:solidFill>
                  <a:srgbClr val="595959"/>
                </a:solidFill>
                <a:effectLst/>
                <a:latin typeface="Times New Roman" panose="02020603050405020304" pitchFamily="18" charset="0"/>
                <a:cs typeface="Times New Roman" panose="02020603050405020304" pitchFamily="18" charset="0"/>
              </a:rPr>
              <a:t>Assistant Professor</a:t>
            </a:r>
            <a:endParaRPr lang="en-US" dirty="0">
              <a:solidFill>
                <a:srgbClr val="595959"/>
              </a:solidFill>
              <a:latin typeface="Times New Roman" panose="02020603050405020304" pitchFamily="18" charset="0"/>
              <a:cs typeface="Times New Roman" panose="02020603050405020304" pitchFamily="18" charset="0"/>
            </a:endParaRPr>
          </a:p>
          <a:p>
            <a:pPr rtl="0">
              <a:spcBef>
                <a:spcPts val="0"/>
              </a:spcBef>
              <a:spcAft>
                <a:spcPts val="0"/>
              </a:spcAft>
            </a:pPr>
            <a:r>
              <a:rPr lang="en-US" b="0" i="0" u="none" strike="noStrike" dirty="0">
                <a:solidFill>
                  <a:srgbClr val="595959"/>
                </a:solidFill>
                <a:effectLst/>
                <a:latin typeface="Times New Roman" panose="02020603050405020304" pitchFamily="18" charset="0"/>
                <a:cs typeface="Times New Roman" panose="02020603050405020304" pitchFamily="18" charset="0"/>
              </a:rPr>
              <a:t>School of Hotel, Restaurant, and Tourism Management</a:t>
            </a:r>
            <a:endParaRPr lang="en-US" b="0" dirty="0">
              <a:solidFill>
                <a:srgbClr val="595959"/>
              </a:solidFill>
              <a:effectLst/>
              <a:latin typeface="Times New Roman" panose="02020603050405020304" pitchFamily="18" charset="0"/>
              <a:cs typeface="Times New Roman" panose="02020603050405020304" pitchFamily="18" charset="0"/>
            </a:endParaRPr>
          </a:p>
          <a:p>
            <a:pPr rtl="0">
              <a:spcBef>
                <a:spcPts val="0"/>
              </a:spcBef>
              <a:spcAft>
                <a:spcPts val="0"/>
              </a:spcAft>
            </a:pPr>
            <a:r>
              <a:rPr lang="en-US" b="0" i="0" u="none" strike="noStrike" dirty="0">
                <a:solidFill>
                  <a:srgbClr val="595959"/>
                </a:solidFill>
                <a:effectLst/>
                <a:latin typeface="Times New Roman" panose="02020603050405020304" pitchFamily="18" charset="0"/>
                <a:cs typeface="Times New Roman" panose="02020603050405020304" pitchFamily="18" charset="0"/>
              </a:rPr>
              <a:t>University of South Carolina</a:t>
            </a:r>
            <a:br>
              <a:rPr lang="en-US" b="0" dirty="0">
                <a:solidFill>
                  <a:srgbClr val="595959"/>
                </a:solidFill>
                <a:effectLst/>
                <a:latin typeface="Times New Roman" panose="02020603050405020304" pitchFamily="18" charset="0"/>
                <a:cs typeface="Times New Roman" panose="02020603050405020304" pitchFamily="18" charset="0"/>
              </a:rPr>
            </a:br>
            <a:r>
              <a:rPr lang="en-US" b="0" i="0" u="sng" strike="noStrike" dirty="0">
                <a:solidFill>
                  <a:srgbClr val="595959"/>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as232@mailbox.sc.edu</a:t>
            </a:r>
            <a:r>
              <a:rPr lang="en-US" b="0" i="0" u="none" strike="noStrike" dirty="0">
                <a:solidFill>
                  <a:srgbClr val="595959"/>
                </a:solidFill>
                <a:effectLst/>
                <a:latin typeface="Times New Roman" panose="02020603050405020304" pitchFamily="18" charset="0"/>
                <a:cs typeface="Times New Roman" panose="02020603050405020304" pitchFamily="18" charset="0"/>
              </a:rPr>
              <a:t> </a:t>
            </a:r>
            <a:endParaRPr lang="en-US" dirty="0">
              <a:solidFill>
                <a:srgbClr val="595959"/>
              </a:solidFill>
              <a:latin typeface="Times New Roman" panose="02020603050405020304" pitchFamily="18" charset="0"/>
              <a:cs typeface="Times New Roman" panose="02020603050405020304" pitchFamily="18" charset="0"/>
            </a:endParaRPr>
          </a:p>
        </p:txBody>
      </p:sp>
      <p:pic>
        <p:nvPicPr>
          <p:cNvPr id="7" name="Picture 5" descr="Logo :: NC State Brand">
            <a:extLst>
              <a:ext uri="{FF2B5EF4-FFF2-40B4-BE49-F238E27FC236}">
                <a16:creationId xmlns:a16="http://schemas.microsoft.com/office/drawing/2014/main" id="{B360F508-401A-42A1-AEC8-56DDB5588E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4760" y="5618042"/>
            <a:ext cx="1297583" cy="640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6C1281-55FE-342F-D089-D685F070E630}"/>
              </a:ext>
            </a:extLst>
          </p:cNvPr>
          <p:cNvSpPr txBox="1"/>
          <p:nvPr/>
        </p:nvSpPr>
        <p:spPr>
          <a:xfrm>
            <a:off x="1852343" y="5676540"/>
            <a:ext cx="3108614" cy="523220"/>
          </a:xfrm>
          <a:prstGeom prst="rect">
            <a:avLst/>
          </a:prstGeom>
          <a:noFill/>
        </p:spPr>
        <p:txBody>
          <a:bodyPr wrap="square" rtlCol="0">
            <a:spAutoFit/>
          </a:bodyPr>
          <a:lstStyle/>
          <a:p>
            <a:r>
              <a:rPr lang="en-US" sz="1400" b="1" dirty="0"/>
              <a:t>Department of Parks, Recreation and Tourism Management</a:t>
            </a:r>
          </a:p>
        </p:txBody>
      </p:sp>
      <p:pic>
        <p:nvPicPr>
          <p:cNvPr id="9" name="Picture 8" descr="Text&#10;&#10;Description automatically generated">
            <a:extLst>
              <a:ext uri="{FF2B5EF4-FFF2-40B4-BE49-F238E27FC236}">
                <a16:creationId xmlns:a16="http://schemas.microsoft.com/office/drawing/2014/main" id="{1775F0E4-BF45-B53F-9558-0983241B851C}"/>
              </a:ext>
            </a:extLst>
          </p:cNvPr>
          <p:cNvPicPr>
            <a:picLocks noChangeAspect="1"/>
          </p:cNvPicPr>
          <p:nvPr/>
        </p:nvPicPr>
        <p:blipFill>
          <a:blip r:embed="rId7"/>
          <a:stretch>
            <a:fillRect/>
          </a:stretch>
        </p:blipFill>
        <p:spPr>
          <a:xfrm>
            <a:off x="6384924" y="5725708"/>
            <a:ext cx="3153289" cy="647278"/>
          </a:xfrm>
          <a:prstGeom prst="rect">
            <a:avLst/>
          </a:prstGeom>
        </p:spPr>
      </p:pic>
    </p:spTree>
    <p:extLst>
      <p:ext uri="{BB962C8B-B14F-4D97-AF65-F5344CB8AC3E}">
        <p14:creationId xmlns:p14="http://schemas.microsoft.com/office/powerpoint/2010/main" val="338764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B0B7-CFD1-1A88-1AE6-67F3844C16E7}"/>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9648B07-C30D-DDCF-C6BF-2959F66D873A}"/>
              </a:ext>
            </a:extLst>
          </p:cNvPr>
          <p:cNvSpPr>
            <a:spLocks noGrp="1"/>
          </p:cNvSpPr>
          <p:nvPr>
            <p:ph idx="1"/>
          </p:nvPr>
        </p:nvSpPr>
        <p:spPr/>
        <p:txBody>
          <a:bodyPr anchor="ctr"/>
          <a:lstStyle/>
          <a:p>
            <a:pPr marL="0" indent="0" algn="ctr" rtl="0">
              <a:spcBef>
                <a:spcPts val="0"/>
              </a:spcBef>
              <a:spcAft>
                <a:spcPts val="0"/>
              </a:spcAft>
              <a:buNone/>
            </a:pPr>
            <a:r>
              <a:rPr lang="en-US" sz="3200" b="0" i="0" u="none" strike="noStrike" dirty="0">
                <a:solidFill>
                  <a:srgbClr val="595959"/>
                </a:solidFill>
                <a:effectLst/>
                <a:latin typeface="Times New Roman" panose="02020603050405020304" pitchFamily="18" charset="0"/>
                <a:cs typeface="Times New Roman" panose="02020603050405020304" pitchFamily="18" charset="0"/>
              </a:rPr>
              <a:t>In addition to the study participants, we would like to give special thanks to the following individuals and organizations for their support of this research: </a:t>
            </a:r>
            <a:r>
              <a:rPr lang="en-US" sz="3200" b="0" i="1" u="none" strike="noStrike" dirty="0">
                <a:solidFill>
                  <a:srgbClr val="595959"/>
                </a:solidFill>
                <a:effectLst/>
                <a:latin typeface="Times New Roman" panose="02020603050405020304" pitchFamily="18" charset="0"/>
                <a:cs typeface="Times New Roman" panose="02020603050405020304" pitchFamily="18" charset="0"/>
              </a:rPr>
              <a:t>Hailey Post, Ann Savage, Shannon Stover, Dr. Mandi Stewart, Southeast Tourism Society, Travel and Tourism Research Association, and American Society of Association Executives.</a:t>
            </a:r>
            <a:endParaRPr lang="en-US" sz="4400" b="0" i="1" dirty="0">
              <a:solidFill>
                <a:srgbClr val="595959"/>
              </a:solidFill>
              <a:effectLst/>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680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D439-6107-B8C2-1A24-84E85A6CF47D}"/>
              </a:ext>
            </a:extLst>
          </p:cNvPr>
          <p:cNvSpPr>
            <a:spLocks noGrp="1"/>
          </p:cNvSpPr>
          <p:nvPr>
            <p:ph type="title"/>
          </p:nvPr>
        </p:nvSpPr>
        <p:spPr/>
        <p:txBody>
          <a:bodyPr/>
          <a:lstStyle/>
          <a:p>
            <a:r>
              <a:rPr lang="en-US" dirty="0"/>
              <a:t>Study Overview</a:t>
            </a:r>
          </a:p>
        </p:txBody>
      </p:sp>
      <p:sp>
        <p:nvSpPr>
          <p:cNvPr id="3" name="Content Placeholder 2">
            <a:extLst>
              <a:ext uri="{FF2B5EF4-FFF2-40B4-BE49-F238E27FC236}">
                <a16:creationId xmlns:a16="http://schemas.microsoft.com/office/drawing/2014/main" id="{F43F9017-4003-AA23-C7A7-C7474BD54759}"/>
              </a:ext>
            </a:extLst>
          </p:cNvPr>
          <p:cNvSpPr>
            <a:spLocks noGrp="1"/>
          </p:cNvSpPr>
          <p:nvPr>
            <p:ph idx="1"/>
          </p:nvPr>
        </p:nvSpPr>
        <p:spPr>
          <a:xfrm>
            <a:off x="838201" y="1474788"/>
            <a:ext cx="5562600" cy="4099590"/>
          </a:xfrm>
        </p:spPr>
        <p:txBody>
          <a:bodyPr anchor="ctr">
            <a:normAutofit/>
          </a:bodyPr>
          <a:lstStyle/>
          <a:p>
            <a:pPr marL="0" indent="0">
              <a:lnSpc>
                <a:spcPct val="100000"/>
              </a:lnSpc>
              <a:buNone/>
            </a:pP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These findings and recommended actions are based on a nationwide study of tourism advocacy </a:t>
            </a:r>
            <a:r>
              <a:rPr lang="en-US" sz="2600" b="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planning</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 efforts.</a:t>
            </a:r>
          </a:p>
          <a:p>
            <a:pPr marL="0" indent="0">
              <a:lnSpc>
                <a:spcPct val="100000"/>
              </a:lnSpc>
              <a:buNone/>
            </a:pPr>
            <a:endPar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endParaRPr>
          </a:p>
          <a:p>
            <a:pPr marL="0" indent="0">
              <a:lnSpc>
                <a:spcPct val="100000"/>
              </a:lnSpc>
              <a:buNone/>
            </a:pPr>
            <a:r>
              <a:rPr lang="en-US" sz="2600" b="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In-depth interviews </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with 26 state-level destination and advocacy association leaders and an </a:t>
            </a:r>
            <a:r>
              <a:rPr lang="en-US" sz="2600" b="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online survey </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with 205 local-level destination leaders were conducted.</a:t>
            </a:r>
          </a:p>
        </p:txBody>
      </p:sp>
      <p:pic>
        <p:nvPicPr>
          <p:cNvPr id="5" name="Picture 4" descr="Map&#10;&#10;Description automatically generated">
            <a:extLst>
              <a:ext uri="{FF2B5EF4-FFF2-40B4-BE49-F238E27FC236}">
                <a16:creationId xmlns:a16="http://schemas.microsoft.com/office/drawing/2014/main" id="{100616C9-AF7E-0FAE-75A9-A17092762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200" y="1231900"/>
            <a:ext cx="5427902" cy="4342478"/>
          </a:xfrm>
          <a:prstGeom prst="rect">
            <a:avLst/>
          </a:prstGeom>
        </p:spPr>
      </p:pic>
    </p:spTree>
    <p:extLst>
      <p:ext uri="{BB962C8B-B14F-4D97-AF65-F5344CB8AC3E}">
        <p14:creationId xmlns:p14="http://schemas.microsoft.com/office/powerpoint/2010/main" val="1138346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WHO ARE Your advocates?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a:xfrm>
            <a:off x="838200" y="1621693"/>
            <a:ext cx="6284495" cy="4196012"/>
          </a:xfrm>
        </p:spPr>
        <p:txBody>
          <a:bodyPr anchor="ctr">
            <a:normAutofit lnSpcReduction="10000"/>
          </a:bodyPr>
          <a:lstStyle/>
          <a:p>
            <a:pPr marL="0" indent="0">
              <a:lnSpc>
                <a:spcPct val="100000"/>
              </a:lnSpc>
              <a:buNone/>
            </a:pPr>
            <a:r>
              <a:rPr lang="en-US" sz="2600" dirty="0">
                <a:solidFill>
                  <a:srgbClr val="595959"/>
                </a:solidFill>
                <a:latin typeface="Times New Roman" panose="02020603050405020304" pitchFamily="18" charset="0"/>
                <a:cs typeface="Times New Roman" panose="02020603050405020304" pitchFamily="18" charset="0"/>
              </a:rPr>
              <a:t>Advocacy is communicating the value of tourism…</a:t>
            </a:r>
          </a:p>
          <a:p>
            <a:pPr marL="522288" indent="0">
              <a:lnSpc>
                <a:spcPct val="100000"/>
              </a:lnSpc>
              <a:buNone/>
            </a:pPr>
            <a:r>
              <a:rPr lang="en-US" sz="2600" b="1" i="1" dirty="0">
                <a:solidFill>
                  <a:srgbClr val="595959"/>
                </a:solidFill>
                <a:latin typeface="Times New Roman" panose="02020603050405020304" pitchFamily="18" charset="0"/>
                <a:cs typeface="Times New Roman" panose="02020603050405020304" pitchFamily="18" charset="0"/>
              </a:rPr>
              <a:t>Who</a:t>
            </a:r>
            <a:r>
              <a:rPr lang="en-US" sz="2600" dirty="0">
                <a:solidFill>
                  <a:srgbClr val="595959"/>
                </a:solidFill>
                <a:latin typeface="Times New Roman" panose="02020603050405020304" pitchFamily="18" charset="0"/>
                <a:cs typeface="Times New Roman" panose="02020603050405020304" pitchFamily="18" charset="0"/>
              </a:rPr>
              <a:t> is going to communicate?</a:t>
            </a:r>
          </a:p>
          <a:p>
            <a:pPr marL="522288" indent="0">
              <a:lnSpc>
                <a:spcPct val="100000"/>
              </a:lnSpc>
              <a:buNone/>
            </a:pPr>
            <a:endParaRPr lang="en-US" sz="2600" dirty="0">
              <a:solidFill>
                <a:srgbClr val="595959"/>
              </a:solidFill>
              <a:latin typeface="Times New Roman" panose="02020603050405020304" pitchFamily="18" charset="0"/>
              <a:cs typeface="Times New Roman" panose="02020603050405020304" pitchFamily="18" charset="0"/>
            </a:endParaRPr>
          </a:p>
          <a:p>
            <a:pPr marL="0" indent="0">
              <a:lnSpc>
                <a:spcPct val="100000"/>
              </a:lnSpc>
              <a:buNone/>
            </a:pPr>
            <a:r>
              <a:rPr lang="en-US" sz="2600" dirty="0">
                <a:solidFill>
                  <a:srgbClr val="595959"/>
                </a:solidFill>
                <a:latin typeface="Times New Roman" panose="02020603050405020304" pitchFamily="18" charset="0"/>
                <a:cs typeface="Times New Roman" panose="02020603050405020304" pitchFamily="18" charset="0"/>
              </a:rPr>
              <a:t>A broad and diverse range of advocates will provide…</a:t>
            </a:r>
          </a:p>
          <a:p>
            <a:pPr marL="522288" indent="0">
              <a:lnSpc>
                <a:spcPct val="100000"/>
              </a:lnSpc>
              <a:buNone/>
            </a:pPr>
            <a:r>
              <a:rPr lang="en-US" sz="2600" b="1" dirty="0">
                <a:solidFill>
                  <a:srgbClr val="595959"/>
                </a:solidFill>
                <a:latin typeface="Times New Roman" panose="02020603050405020304" pitchFamily="18" charset="0"/>
                <a:cs typeface="Times New Roman" panose="02020603050405020304" pitchFamily="18" charset="0"/>
              </a:rPr>
              <a:t>The right </a:t>
            </a:r>
            <a:r>
              <a:rPr lang="en-US" sz="2600" b="1" i="1" dirty="0">
                <a:solidFill>
                  <a:srgbClr val="595959"/>
                </a:solidFill>
                <a:latin typeface="Times New Roman" panose="02020603050405020304" pitchFamily="18" charset="0"/>
                <a:cs typeface="Times New Roman" panose="02020603050405020304" pitchFamily="18" charset="0"/>
              </a:rPr>
              <a:t>PERSON</a:t>
            </a:r>
          </a:p>
          <a:p>
            <a:pPr marL="522288" indent="0">
              <a:lnSpc>
                <a:spcPct val="100000"/>
              </a:lnSpc>
              <a:buNone/>
            </a:pPr>
            <a:r>
              <a:rPr lang="en-US" sz="2600" b="1" dirty="0">
                <a:solidFill>
                  <a:srgbClr val="595959"/>
                </a:solidFill>
                <a:latin typeface="Times New Roman" panose="02020603050405020304" pitchFamily="18" charset="0"/>
                <a:cs typeface="Times New Roman" panose="02020603050405020304" pitchFamily="18" charset="0"/>
              </a:rPr>
              <a:t>To tell the right </a:t>
            </a:r>
            <a:r>
              <a:rPr lang="en-US" sz="2600" b="1" i="1" dirty="0">
                <a:solidFill>
                  <a:srgbClr val="595959"/>
                </a:solidFill>
                <a:latin typeface="Times New Roman" panose="02020603050405020304" pitchFamily="18" charset="0"/>
                <a:cs typeface="Times New Roman" panose="02020603050405020304" pitchFamily="18" charset="0"/>
              </a:rPr>
              <a:t>STORY</a:t>
            </a:r>
          </a:p>
          <a:p>
            <a:pPr marL="522288" indent="0">
              <a:lnSpc>
                <a:spcPct val="100000"/>
              </a:lnSpc>
              <a:buNone/>
            </a:pPr>
            <a:r>
              <a:rPr lang="en-US" sz="2600" b="1" dirty="0">
                <a:solidFill>
                  <a:srgbClr val="595959"/>
                </a:solidFill>
                <a:latin typeface="Times New Roman" panose="02020603050405020304" pitchFamily="18" charset="0"/>
                <a:cs typeface="Times New Roman" panose="02020603050405020304" pitchFamily="18" charset="0"/>
              </a:rPr>
              <a:t>To the right </a:t>
            </a:r>
            <a:r>
              <a:rPr lang="en-US" sz="2600" b="1" i="1" dirty="0">
                <a:solidFill>
                  <a:srgbClr val="595959"/>
                </a:solidFill>
                <a:latin typeface="Times New Roman" panose="02020603050405020304" pitchFamily="18" charset="0"/>
                <a:cs typeface="Times New Roman" panose="02020603050405020304" pitchFamily="18" charset="0"/>
              </a:rPr>
              <a:t>AUDIENCE</a:t>
            </a:r>
          </a:p>
        </p:txBody>
      </p:sp>
      <p:pic>
        <p:nvPicPr>
          <p:cNvPr id="4" name="Picture 3">
            <a:extLst>
              <a:ext uri="{FF2B5EF4-FFF2-40B4-BE49-F238E27FC236}">
                <a16:creationId xmlns:a16="http://schemas.microsoft.com/office/drawing/2014/main" id="{5690386C-B0DF-3A41-0912-6D5748D2AA92}"/>
              </a:ext>
            </a:extLst>
          </p:cNvPr>
          <p:cNvPicPr>
            <a:picLocks noChangeAspect="1"/>
          </p:cNvPicPr>
          <p:nvPr/>
        </p:nvPicPr>
        <p:blipFill rotWithShape="1">
          <a:blip r:embed="rId3"/>
          <a:srcRect l="19545" r="20666"/>
          <a:stretch/>
        </p:blipFill>
        <p:spPr>
          <a:xfrm>
            <a:off x="7466343" y="1890899"/>
            <a:ext cx="3887457" cy="3657600"/>
          </a:xfrm>
          <a:prstGeom prst="rect">
            <a:avLst/>
          </a:prstGeom>
        </p:spPr>
      </p:pic>
    </p:spTree>
    <p:extLst>
      <p:ext uri="{BB962C8B-B14F-4D97-AF65-F5344CB8AC3E}">
        <p14:creationId xmlns:p14="http://schemas.microsoft.com/office/powerpoint/2010/main" val="398214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CDFE-FBFC-5398-5D5D-210D91DCBA18}"/>
              </a:ext>
            </a:extLst>
          </p:cNvPr>
          <p:cNvSpPr>
            <a:spLocks noGrp="1"/>
          </p:cNvSpPr>
          <p:nvPr>
            <p:ph type="title"/>
          </p:nvPr>
        </p:nvSpPr>
        <p:spPr/>
        <p:txBody>
          <a:bodyPr>
            <a:normAutofit/>
          </a:bodyPr>
          <a:lstStyle/>
          <a:p>
            <a:r>
              <a:rPr lang="en-US" sz="4400" dirty="0"/>
              <a:t>A LAYERED APPROACH</a:t>
            </a:r>
          </a:p>
        </p:txBody>
      </p:sp>
      <p:graphicFrame>
        <p:nvGraphicFramePr>
          <p:cNvPr id="5" name="Content Placeholder 4">
            <a:extLst>
              <a:ext uri="{FF2B5EF4-FFF2-40B4-BE49-F238E27FC236}">
                <a16:creationId xmlns:a16="http://schemas.microsoft.com/office/drawing/2014/main" id="{B6232BA6-90AD-7609-A698-4688F03110EC}"/>
              </a:ext>
            </a:extLst>
          </p:cNvPr>
          <p:cNvGraphicFramePr>
            <a:graphicFrameLocks noGrp="1"/>
          </p:cNvGraphicFramePr>
          <p:nvPr>
            <p:ph idx="1"/>
            <p:extLst>
              <p:ext uri="{D42A27DB-BD31-4B8C-83A1-F6EECF244321}">
                <p14:modId xmlns:p14="http://schemas.microsoft.com/office/powerpoint/2010/main" val="90039459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DB1AD50A-9098-8660-B13B-1ABCC051EA98}"/>
              </a:ext>
            </a:extLst>
          </p:cNvPr>
          <p:cNvSpPr>
            <a:spLocks noGrp="1"/>
          </p:cNvSpPr>
          <p:nvPr>
            <p:ph type="body" sz="half" idx="2"/>
          </p:nvPr>
        </p:nvSpPr>
        <p:spPr>
          <a:xfrm>
            <a:off x="839788" y="2057400"/>
            <a:ext cx="4935370" cy="3811588"/>
          </a:xfrm>
        </p:spPr>
        <p:txBody>
          <a:bodyPr anchor="ctr">
            <a:normAutofit lnSpcReduction="10000"/>
          </a:bodyPr>
          <a:lstStyle/>
          <a:p>
            <a:pPr marL="342900" indent="-342900">
              <a:buFont typeface="Arial" panose="020B0604020202020204" pitchFamily="34" charset="0"/>
              <a:buChar char="•"/>
            </a:pPr>
            <a:r>
              <a:rPr lang="en-US" sz="2400" b="1" dirty="0">
                <a:solidFill>
                  <a:srgbClr val="595959"/>
                </a:solidFill>
              </a:rPr>
              <a:t>Internal Advocates </a:t>
            </a:r>
            <a:r>
              <a:rPr lang="en-US" sz="2400" dirty="0">
                <a:solidFill>
                  <a:srgbClr val="595959"/>
                </a:solidFill>
              </a:rPr>
              <a:t>– staff; board</a:t>
            </a:r>
          </a:p>
          <a:p>
            <a:pPr marL="342900" indent="-342900">
              <a:buFont typeface="Arial" panose="020B0604020202020204" pitchFamily="34" charset="0"/>
              <a:buChar char="•"/>
            </a:pPr>
            <a:r>
              <a:rPr lang="en-US" sz="2400" b="1" dirty="0">
                <a:solidFill>
                  <a:srgbClr val="595959"/>
                </a:solidFill>
              </a:rPr>
              <a:t>Core Advocates </a:t>
            </a:r>
            <a:r>
              <a:rPr lang="en-US" sz="2400" dirty="0">
                <a:solidFill>
                  <a:srgbClr val="595959"/>
                </a:solidFill>
              </a:rPr>
              <a:t>– local tourism businesses; state tourism office; hotel/lodging association; chamber/economic development; </a:t>
            </a:r>
            <a:r>
              <a:rPr lang="en-US" sz="2400" i="1" dirty="0">
                <a:solidFill>
                  <a:srgbClr val="595959"/>
                </a:solidFill>
              </a:rPr>
              <a:t>residents</a:t>
            </a:r>
            <a:endParaRPr lang="en-US" sz="2400" dirty="0">
              <a:solidFill>
                <a:srgbClr val="595959"/>
              </a:solidFill>
            </a:endParaRPr>
          </a:p>
          <a:p>
            <a:pPr marL="342900" indent="-342900">
              <a:buFont typeface="Arial" panose="020B0604020202020204" pitchFamily="34" charset="0"/>
              <a:buChar char="•"/>
            </a:pPr>
            <a:r>
              <a:rPr lang="en-US" sz="2400" b="1" dirty="0">
                <a:solidFill>
                  <a:srgbClr val="595959"/>
                </a:solidFill>
              </a:rPr>
              <a:t>Auxiliary Advocates </a:t>
            </a:r>
            <a:r>
              <a:rPr lang="en-US" sz="2400" dirty="0">
                <a:solidFill>
                  <a:srgbClr val="595959"/>
                </a:solidFill>
              </a:rPr>
              <a:t>– film, heritage, and civic organizations</a:t>
            </a:r>
            <a:r>
              <a:rPr lang="en-US" sz="2400">
                <a:solidFill>
                  <a:srgbClr val="595959"/>
                </a:solidFill>
              </a:rPr>
              <a:t>; media</a:t>
            </a:r>
            <a:r>
              <a:rPr lang="en-US" sz="2400" dirty="0">
                <a:solidFill>
                  <a:srgbClr val="595959"/>
                </a:solidFill>
              </a:rPr>
              <a:t>; local elected officials, etc.</a:t>
            </a:r>
          </a:p>
        </p:txBody>
      </p:sp>
      <p:sp>
        <p:nvSpPr>
          <p:cNvPr id="4" name="Curved Left Arrow 3">
            <a:extLst>
              <a:ext uri="{FF2B5EF4-FFF2-40B4-BE49-F238E27FC236}">
                <a16:creationId xmlns:a16="http://schemas.microsoft.com/office/drawing/2014/main" id="{64F8DDA0-552D-D8AF-970A-F94D7BEF9073}"/>
              </a:ext>
            </a:extLst>
          </p:cNvPr>
          <p:cNvSpPr/>
          <p:nvPr/>
        </p:nvSpPr>
        <p:spPr>
          <a:xfrm>
            <a:off x="9676268" y="1542196"/>
            <a:ext cx="2129049" cy="2347415"/>
          </a:xfrm>
          <a:prstGeom prst="curvedLeftArrow">
            <a:avLst>
              <a:gd name="adj1" fmla="val 25000"/>
              <a:gd name="adj2" fmla="val 49408"/>
              <a:gd name="adj3" fmla="val 25000"/>
            </a:avLst>
          </a:prstGeom>
          <a:solidFill>
            <a:srgbClr val="595959"/>
          </a:solidFill>
          <a:ln w="539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   </a:t>
            </a:r>
            <a:r>
              <a:rPr lang="en-US" sz="2000" i="1" dirty="0">
                <a:solidFill>
                  <a:schemeClr val="bg1"/>
                </a:solidFill>
              </a:rPr>
              <a:t>Residents</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186025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CDFE-FBFC-5398-5D5D-210D91DCBA18}"/>
              </a:ext>
            </a:extLst>
          </p:cNvPr>
          <p:cNvSpPr>
            <a:spLocks noGrp="1"/>
          </p:cNvSpPr>
          <p:nvPr>
            <p:ph type="title"/>
          </p:nvPr>
        </p:nvSpPr>
        <p:spPr/>
        <p:txBody>
          <a:bodyPr/>
          <a:lstStyle/>
          <a:p>
            <a:r>
              <a:rPr lang="en-US" dirty="0"/>
              <a:t>Internal and Core advocates</a:t>
            </a:r>
          </a:p>
        </p:txBody>
      </p:sp>
      <p:sp>
        <p:nvSpPr>
          <p:cNvPr id="6" name="Content Placeholder 5">
            <a:extLst>
              <a:ext uri="{FF2B5EF4-FFF2-40B4-BE49-F238E27FC236}">
                <a16:creationId xmlns:a16="http://schemas.microsoft.com/office/drawing/2014/main" id="{70A6F2BF-E390-580F-84FD-AFDEB8C48004}"/>
              </a:ext>
            </a:extLst>
          </p:cNvPr>
          <p:cNvSpPr>
            <a:spLocks noGrp="1"/>
          </p:cNvSpPr>
          <p:nvPr>
            <p:ph idx="1"/>
          </p:nvPr>
        </p:nvSpPr>
        <p:spPr/>
        <p:txBody>
          <a:bodyPr>
            <a:normAutofit/>
          </a:bodyPr>
          <a:lstStyle/>
          <a:p>
            <a:pPr marL="0" indent="0">
              <a:buNone/>
            </a:pPr>
            <a:r>
              <a:rPr lang="en-US" sz="2600" dirty="0">
                <a:solidFill>
                  <a:srgbClr val="595959"/>
                </a:solidFill>
                <a:latin typeface="Times New Roman" panose="02020603050405020304" pitchFamily="18" charset="0"/>
                <a:cs typeface="Times New Roman" panose="02020603050405020304" pitchFamily="18" charset="0"/>
              </a:rPr>
              <a:t>Local destination leaders indicated that the following were their organization’s top 5 strongest advocates for tourism prior to March 1, 2020: </a:t>
            </a:r>
          </a:p>
        </p:txBody>
      </p:sp>
      <p:graphicFrame>
        <p:nvGraphicFramePr>
          <p:cNvPr id="5" name="Chart 4">
            <a:extLst>
              <a:ext uri="{FF2B5EF4-FFF2-40B4-BE49-F238E27FC236}">
                <a16:creationId xmlns:a16="http://schemas.microsoft.com/office/drawing/2014/main" id="{B1A8CA62-8C37-FACF-FB02-A4474631EE67}"/>
              </a:ext>
            </a:extLst>
          </p:cNvPr>
          <p:cNvGraphicFramePr/>
          <p:nvPr>
            <p:extLst>
              <p:ext uri="{D42A27DB-BD31-4B8C-83A1-F6EECF244321}">
                <p14:modId xmlns:p14="http://schemas.microsoft.com/office/powerpoint/2010/main" val="2416723780"/>
              </p:ext>
            </p:extLst>
          </p:nvPr>
        </p:nvGraphicFramePr>
        <p:xfrm>
          <a:off x="426720" y="2649954"/>
          <a:ext cx="1136904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6AAEFDA2-D4FC-224E-F358-0B38FE462285}"/>
              </a:ext>
            </a:extLst>
          </p:cNvPr>
          <p:cNvSpPr txBox="1"/>
          <p:nvPr/>
        </p:nvSpPr>
        <p:spPr>
          <a:xfrm>
            <a:off x="5570220" y="3503136"/>
            <a:ext cx="1051560" cy="2133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42.9%</a:t>
            </a:r>
          </a:p>
        </p:txBody>
      </p:sp>
      <p:sp>
        <p:nvSpPr>
          <p:cNvPr id="10" name="TextBox 1">
            <a:extLst>
              <a:ext uri="{FF2B5EF4-FFF2-40B4-BE49-F238E27FC236}">
                <a16:creationId xmlns:a16="http://schemas.microsoft.com/office/drawing/2014/main" id="{6B4C16BF-2E4F-05CF-E510-802F6F603DEC}"/>
              </a:ext>
            </a:extLst>
          </p:cNvPr>
          <p:cNvSpPr txBox="1"/>
          <p:nvPr/>
        </p:nvSpPr>
        <p:spPr>
          <a:xfrm>
            <a:off x="5585460" y="4080304"/>
            <a:ext cx="1051560" cy="2133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36.4%</a:t>
            </a:r>
          </a:p>
        </p:txBody>
      </p:sp>
      <p:sp>
        <p:nvSpPr>
          <p:cNvPr id="11" name="TextBox 1">
            <a:extLst>
              <a:ext uri="{FF2B5EF4-FFF2-40B4-BE49-F238E27FC236}">
                <a16:creationId xmlns:a16="http://schemas.microsoft.com/office/drawing/2014/main" id="{C6FFFE28-E797-541A-7394-8EEE99783DC1}"/>
              </a:ext>
            </a:extLst>
          </p:cNvPr>
          <p:cNvSpPr txBox="1"/>
          <p:nvPr/>
        </p:nvSpPr>
        <p:spPr>
          <a:xfrm>
            <a:off x="5570220" y="4641974"/>
            <a:ext cx="1051560" cy="2133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35.5%</a:t>
            </a:r>
          </a:p>
        </p:txBody>
      </p:sp>
      <p:sp>
        <p:nvSpPr>
          <p:cNvPr id="12" name="TextBox 1">
            <a:extLst>
              <a:ext uri="{FF2B5EF4-FFF2-40B4-BE49-F238E27FC236}">
                <a16:creationId xmlns:a16="http://schemas.microsoft.com/office/drawing/2014/main" id="{B10F3FC5-DC04-02D8-A11E-2863CE42C60F}"/>
              </a:ext>
            </a:extLst>
          </p:cNvPr>
          <p:cNvSpPr txBox="1"/>
          <p:nvPr/>
        </p:nvSpPr>
        <p:spPr>
          <a:xfrm>
            <a:off x="5570220" y="5174374"/>
            <a:ext cx="1051560" cy="2133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bg1"/>
                </a:solidFill>
              </a:rPr>
              <a:t>34.6%</a:t>
            </a:r>
          </a:p>
        </p:txBody>
      </p:sp>
    </p:spTree>
    <p:extLst>
      <p:ext uri="{BB962C8B-B14F-4D97-AF65-F5344CB8AC3E}">
        <p14:creationId xmlns:p14="http://schemas.microsoft.com/office/powerpoint/2010/main" val="98361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CDFE-FBFC-5398-5D5D-210D91DCBA18}"/>
              </a:ext>
            </a:extLst>
          </p:cNvPr>
          <p:cNvSpPr>
            <a:spLocks noGrp="1"/>
          </p:cNvSpPr>
          <p:nvPr>
            <p:ph type="title"/>
          </p:nvPr>
        </p:nvSpPr>
        <p:spPr>
          <a:xfrm>
            <a:off x="839788" y="457200"/>
            <a:ext cx="3932237" cy="1600200"/>
          </a:xfrm>
        </p:spPr>
        <p:txBody>
          <a:bodyPr anchor="b">
            <a:normAutofit/>
          </a:bodyPr>
          <a:lstStyle/>
          <a:p>
            <a:r>
              <a:rPr lang="en-US" sz="4400" dirty="0"/>
              <a:t>Auxiliary advocates</a:t>
            </a:r>
          </a:p>
        </p:txBody>
      </p:sp>
      <p:sp>
        <p:nvSpPr>
          <p:cNvPr id="19" name="Text Placeholder 3">
            <a:extLst>
              <a:ext uri="{FF2B5EF4-FFF2-40B4-BE49-F238E27FC236}">
                <a16:creationId xmlns:a16="http://schemas.microsoft.com/office/drawing/2014/main" id="{B75EB879-F4EC-D612-FE9E-A16E24C38A9E}"/>
              </a:ext>
            </a:extLst>
          </p:cNvPr>
          <p:cNvSpPr>
            <a:spLocks noGrp="1"/>
          </p:cNvSpPr>
          <p:nvPr>
            <p:ph type="body" sz="half" idx="2"/>
          </p:nvPr>
        </p:nvSpPr>
        <p:spPr>
          <a:xfrm>
            <a:off x="839788" y="2057400"/>
            <a:ext cx="4119670" cy="3811588"/>
          </a:xfrm>
        </p:spPr>
        <p:txBody>
          <a:bodyPr anchor="ctr">
            <a:normAutofit fontScale="92500" lnSpcReduction="10000"/>
          </a:bodyPr>
          <a:lstStyle/>
          <a:p>
            <a:r>
              <a:rPr lang="en-US" sz="2600" dirty="0">
                <a:solidFill>
                  <a:srgbClr val="595959"/>
                </a:solidFill>
                <a:latin typeface="Times New Roman" panose="02020603050405020304" pitchFamily="18" charset="0"/>
                <a:cs typeface="Times New Roman" panose="02020603050405020304" pitchFamily="18" charset="0"/>
              </a:rPr>
              <a:t>State tourism leaders identified industries that can serve as supporting advocates to communicate the value of tourism to a wider audience:</a:t>
            </a:r>
          </a:p>
          <a:p>
            <a:pPr marL="342900" indent="-342900">
              <a:buFont typeface="Arial" panose="020B0604020202020204" pitchFamily="34" charset="0"/>
              <a:buChar char="•"/>
            </a:pPr>
            <a:r>
              <a:rPr lang="en-US" sz="2600" dirty="0">
                <a:solidFill>
                  <a:srgbClr val="595959"/>
                </a:solidFill>
                <a:latin typeface="Times New Roman" panose="02020603050405020304" pitchFamily="18" charset="0"/>
                <a:cs typeface="Times New Roman" panose="02020603050405020304" pitchFamily="18" charset="0"/>
              </a:rPr>
              <a:t>Utilities</a:t>
            </a:r>
          </a:p>
          <a:p>
            <a:pPr marL="342900" indent="-342900">
              <a:buFont typeface="Arial" panose="020B0604020202020204" pitchFamily="34" charset="0"/>
              <a:buChar char="•"/>
            </a:pPr>
            <a:r>
              <a:rPr lang="en-US" sz="2600" dirty="0">
                <a:solidFill>
                  <a:srgbClr val="595959"/>
                </a:solidFill>
                <a:latin typeface="Times New Roman" panose="02020603050405020304" pitchFamily="18" charset="0"/>
                <a:cs typeface="Times New Roman" panose="02020603050405020304" pitchFamily="18" charset="0"/>
              </a:rPr>
              <a:t>K-12 Educators</a:t>
            </a:r>
          </a:p>
          <a:p>
            <a:pPr marL="342900" indent="-342900">
              <a:buFont typeface="Arial" panose="020B0604020202020204" pitchFamily="34" charset="0"/>
              <a:buChar char="•"/>
            </a:pPr>
            <a:r>
              <a:rPr lang="en-US" sz="2600" dirty="0">
                <a:solidFill>
                  <a:srgbClr val="595959"/>
                </a:solidFill>
                <a:latin typeface="Times New Roman" panose="02020603050405020304" pitchFamily="18" charset="0"/>
                <a:cs typeface="Times New Roman" panose="02020603050405020304" pitchFamily="18" charset="0"/>
              </a:rPr>
              <a:t>Retail</a:t>
            </a:r>
          </a:p>
          <a:p>
            <a:pPr marL="342900" indent="-342900">
              <a:buFont typeface="Arial" panose="020B0604020202020204" pitchFamily="34" charset="0"/>
              <a:buChar char="•"/>
            </a:pPr>
            <a:r>
              <a:rPr lang="en-US" sz="2600" dirty="0">
                <a:solidFill>
                  <a:srgbClr val="595959"/>
                </a:solidFill>
                <a:latin typeface="Times New Roman" panose="02020603050405020304" pitchFamily="18" charset="0"/>
                <a:cs typeface="Times New Roman" panose="02020603050405020304" pitchFamily="18" charset="0"/>
              </a:rPr>
              <a:t>Parks and Recreation</a:t>
            </a:r>
          </a:p>
          <a:p>
            <a:pPr marL="342900" indent="-342900">
              <a:buFont typeface="Arial" panose="020B0604020202020204" pitchFamily="34" charset="0"/>
              <a:buChar char="•"/>
            </a:pPr>
            <a:r>
              <a:rPr lang="en-US" sz="2600" dirty="0">
                <a:solidFill>
                  <a:srgbClr val="595959"/>
                </a:solidFill>
                <a:latin typeface="Times New Roman" panose="02020603050405020304" pitchFamily="18" charset="0"/>
                <a:cs typeface="Times New Roman" panose="02020603050405020304" pitchFamily="18" charset="0"/>
              </a:rPr>
              <a:t>Many others!</a:t>
            </a:r>
          </a:p>
        </p:txBody>
      </p:sp>
      <p:graphicFrame>
        <p:nvGraphicFramePr>
          <p:cNvPr id="15" name="Content Placeholder 10">
            <a:extLst>
              <a:ext uri="{FF2B5EF4-FFF2-40B4-BE49-F238E27FC236}">
                <a16:creationId xmlns:a16="http://schemas.microsoft.com/office/drawing/2014/main" id="{896DF89B-263D-97B3-E278-BA7587746A35}"/>
              </a:ext>
            </a:extLst>
          </p:cNvPr>
          <p:cNvGraphicFramePr>
            <a:graphicFrameLocks noGrp="1"/>
          </p:cNvGraphicFramePr>
          <p:nvPr>
            <p:ph idx="1"/>
            <p:extLst>
              <p:ext uri="{D42A27DB-BD31-4B8C-83A1-F6EECF244321}">
                <p14:modId xmlns:p14="http://schemas.microsoft.com/office/powerpoint/2010/main" val="935836739"/>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95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AF8B-88E9-997A-FB02-4E5A0BCC30A2}"/>
              </a:ext>
            </a:extLst>
          </p:cNvPr>
          <p:cNvSpPr>
            <a:spLocks noGrp="1"/>
          </p:cNvSpPr>
          <p:nvPr>
            <p:ph type="title"/>
          </p:nvPr>
        </p:nvSpPr>
        <p:spPr/>
        <p:txBody>
          <a:bodyPr/>
          <a:lstStyle/>
          <a:p>
            <a:r>
              <a:rPr lang="en-US" dirty="0"/>
              <a:t>IT’S Time to Take action</a:t>
            </a:r>
          </a:p>
        </p:txBody>
      </p:sp>
      <p:graphicFrame>
        <p:nvGraphicFramePr>
          <p:cNvPr id="4" name="Diagram 3">
            <a:extLst>
              <a:ext uri="{FF2B5EF4-FFF2-40B4-BE49-F238E27FC236}">
                <a16:creationId xmlns:a16="http://schemas.microsoft.com/office/drawing/2014/main" id="{7FD0A6DC-B4D2-80AD-F399-3365C7AE21C3}"/>
              </a:ext>
            </a:extLst>
          </p:cNvPr>
          <p:cNvGraphicFramePr/>
          <p:nvPr>
            <p:extLst>
              <p:ext uri="{D42A27DB-BD31-4B8C-83A1-F6EECF244321}">
                <p14:modId xmlns:p14="http://schemas.microsoft.com/office/powerpoint/2010/main" val="3054359652"/>
              </p:ext>
            </p:extLst>
          </p:nvPr>
        </p:nvGraphicFramePr>
        <p:xfrm>
          <a:off x="1752600" y="1525281"/>
          <a:ext cx="8686800" cy="4758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219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07141-1898-C578-379E-C3C4D144E417}"/>
              </a:ext>
            </a:extLst>
          </p:cNvPr>
          <p:cNvSpPr>
            <a:spLocks noGrp="1"/>
          </p:cNvSpPr>
          <p:nvPr>
            <p:ph sz="half" idx="2"/>
          </p:nvPr>
        </p:nvSpPr>
        <p:spPr>
          <a:xfrm>
            <a:off x="856012" y="1825625"/>
            <a:ext cx="5784273" cy="4043761"/>
          </a:xfrm>
        </p:spPr>
        <p:txBody>
          <a:bodyPr anchor="ctr">
            <a:noAutofit/>
          </a:bodyPr>
          <a:lstStyle/>
          <a:p>
            <a:pPr marL="0" indent="0" algn="ctr" rtl="0">
              <a:spcBef>
                <a:spcPts val="0"/>
              </a:spcBef>
              <a:spcAft>
                <a:spcPts val="1200"/>
              </a:spcAft>
              <a:buNone/>
            </a:pP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Who are our current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core</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 and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auxiliary </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advocates?</a:t>
            </a:r>
          </a:p>
          <a:p>
            <a:pPr marL="0" indent="0" algn="ctr" rtl="0">
              <a:spcBef>
                <a:spcPts val="0"/>
              </a:spcBef>
              <a:spcAft>
                <a:spcPts val="1200"/>
              </a:spcAft>
              <a:buNone/>
            </a:pPr>
            <a:endPar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endParaRPr>
          </a:p>
          <a:p>
            <a:pPr marL="0" indent="0" algn="ctr" rtl="0">
              <a:spcBef>
                <a:spcPts val="0"/>
              </a:spcBef>
              <a:spcAft>
                <a:spcPts val="1200"/>
              </a:spcAft>
              <a:buNone/>
            </a:pP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Who are potential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auxiliary</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 advocates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within</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 tourism that we might consider partnering with?</a:t>
            </a:r>
          </a:p>
          <a:p>
            <a:pPr marL="0" indent="0" algn="ctr" rtl="0">
              <a:spcBef>
                <a:spcPts val="0"/>
              </a:spcBef>
              <a:spcAft>
                <a:spcPts val="1200"/>
              </a:spcAft>
              <a:buNone/>
            </a:pPr>
            <a:endPar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endParaRPr>
          </a:p>
          <a:p>
            <a:pPr marL="0" indent="0" algn="ctr">
              <a:spcBef>
                <a:spcPts val="0"/>
              </a:spcBef>
              <a:spcAft>
                <a:spcPts val="1200"/>
              </a:spcAft>
              <a:buNone/>
            </a:pP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Who are potential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auxiliary</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 advocates </a:t>
            </a:r>
            <a:r>
              <a:rPr lang="en-US" sz="2600" i="1"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outside </a:t>
            </a:r>
            <a:r>
              <a:rPr lang="en-US" sz="2600" dirty="0">
                <a:solidFill>
                  <a:srgbClr val="595959"/>
                </a:solidFill>
                <a:latin typeface="Times New Roman" panose="02020603050405020304" pitchFamily="18" charset="0"/>
                <a:ea typeface="EB Garamond" panose="00000500000000000000" pitchFamily="2" charset="0"/>
                <a:cs typeface="Times New Roman" panose="02020603050405020304" pitchFamily="18" charset="0"/>
              </a:rPr>
              <a:t>of tourism that we might consider partnering with?</a:t>
            </a:r>
          </a:p>
        </p:txBody>
      </p:sp>
      <p:sp>
        <p:nvSpPr>
          <p:cNvPr id="2" name="Title 1">
            <a:extLst>
              <a:ext uri="{FF2B5EF4-FFF2-40B4-BE49-F238E27FC236}">
                <a16:creationId xmlns:a16="http://schemas.microsoft.com/office/drawing/2014/main" id="{3F1DCDFE-FBFC-5398-5D5D-210D91DCBA18}"/>
              </a:ext>
            </a:extLst>
          </p:cNvPr>
          <p:cNvSpPr>
            <a:spLocks noGrp="1"/>
          </p:cNvSpPr>
          <p:nvPr>
            <p:ph type="title"/>
          </p:nvPr>
        </p:nvSpPr>
        <p:spPr>
          <a:xfrm>
            <a:off x="838200" y="365125"/>
            <a:ext cx="10515600" cy="1325563"/>
          </a:xfrm>
        </p:spPr>
        <p:txBody>
          <a:bodyPr anchor="ctr">
            <a:normAutofit/>
          </a:bodyPr>
          <a:lstStyle/>
          <a:p>
            <a:r>
              <a:rPr lang="en-US" dirty="0"/>
              <a:t>CONVERSATION STARTERS</a:t>
            </a:r>
          </a:p>
        </p:txBody>
      </p:sp>
      <p:pic>
        <p:nvPicPr>
          <p:cNvPr id="4" name="Picture 3">
            <a:extLst>
              <a:ext uri="{FF2B5EF4-FFF2-40B4-BE49-F238E27FC236}">
                <a16:creationId xmlns:a16="http://schemas.microsoft.com/office/drawing/2014/main" id="{CB461751-FC3D-257B-7411-47DF60BDA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2542" y="510877"/>
            <a:ext cx="3413446" cy="5120640"/>
          </a:xfrm>
          <a:prstGeom prst="rect">
            <a:avLst/>
          </a:prstGeom>
        </p:spPr>
      </p:pic>
    </p:spTree>
    <p:extLst>
      <p:ext uri="{BB962C8B-B14F-4D97-AF65-F5344CB8AC3E}">
        <p14:creationId xmlns:p14="http://schemas.microsoft.com/office/powerpoint/2010/main" val="152030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4879-4A31-DCD5-2EC5-B7584C09B223}"/>
              </a:ext>
            </a:extLst>
          </p:cNvPr>
          <p:cNvSpPr>
            <a:spLocks noGrp="1"/>
          </p:cNvSpPr>
          <p:nvPr>
            <p:ph type="title"/>
          </p:nvPr>
        </p:nvSpPr>
        <p:spPr/>
        <p:txBody>
          <a:bodyPr/>
          <a:lstStyle/>
          <a:p>
            <a:r>
              <a:rPr lang="en-US" dirty="0"/>
              <a:t>ABOUT THE National advocacy study</a:t>
            </a:r>
          </a:p>
        </p:txBody>
      </p:sp>
      <p:sp>
        <p:nvSpPr>
          <p:cNvPr id="5" name="Content Placeholder 4">
            <a:extLst>
              <a:ext uri="{FF2B5EF4-FFF2-40B4-BE49-F238E27FC236}">
                <a16:creationId xmlns:a16="http://schemas.microsoft.com/office/drawing/2014/main" id="{90685F88-E3FD-0E90-D0C1-FFD9F12746F1}"/>
              </a:ext>
            </a:extLst>
          </p:cNvPr>
          <p:cNvSpPr>
            <a:spLocks noGrp="1"/>
          </p:cNvSpPr>
          <p:nvPr>
            <p:ph sz="half" idx="1"/>
          </p:nvPr>
        </p:nvSpPr>
        <p:spPr>
          <a:xfrm>
            <a:off x="838200" y="1825625"/>
            <a:ext cx="4962236" cy="4043761"/>
          </a:xfrm>
        </p:spPr>
        <p:txBody>
          <a:bodyPr anchor="ctr">
            <a:normAutofit fontScale="92500" lnSpcReduction="10000"/>
          </a:bodyPr>
          <a:lstStyle/>
          <a:p>
            <a:pPr marL="0" indent="0" rtl="0">
              <a:spcBef>
                <a:spcPts val="0"/>
              </a:spcBef>
              <a:spcAft>
                <a:spcPts val="1200"/>
              </a:spcAft>
              <a:buNone/>
            </a:pPr>
            <a:r>
              <a:rPr lang="en-US" b="1" i="0" u="none" strike="noStrike" dirty="0">
                <a:solidFill>
                  <a:schemeClr val="accent1"/>
                </a:solidFill>
                <a:effectLst/>
                <a:latin typeface="Times New Roman" panose="02020603050405020304" pitchFamily="18" charset="0"/>
                <a:cs typeface="Times New Roman" panose="02020603050405020304" pitchFamily="18" charset="0"/>
              </a:rPr>
              <a:t>Purpose: </a:t>
            </a:r>
            <a:r>
              <a:rPr lang="en-US" b="0" i="0" u="none" strike="noStrike" dirty="0">
                <a:solidFill>
                  <a:srgbClr val="595959"/>
                </a:solidFill>
                <a:effectLst/>
                <a:latin typeface="Times New Roman" panose="02020603050405020304" pitchFamily="18" charset="0"/>
                <a:cs typeface="Times New Roman" panose="02020603050405020304" pitchFamily="18" charset="0"/>
              </a:rPr>
              <a:t>To identify best practices in advocacy planning among tourism industry organizations.</a:t>
            </a:r>
          </a:p>
          <a:p>
            <a:pPr marL="0" indent="0" rtl="0">
              <a:spcBef>
                <a:spcPts val="0"/>
              </a:spcBef>
              <a:spcAft>
                <a:spcPts val="1200"/>
              </a:spcAft>
              <a:buNone/>
            </a:pPr>
            <a:r>
              <a:rPr lang="en-US" b="1" i="0" u="none" strike="noStrike" dirty="0">
                <a:solidFill>
                  <a:schemeClr val="accent3"/>
                </a:solidFill>
                <a:effectLst/>
                <a:latin typeface="Times New Roman" panose="02020603050405020304" pitchFamily="18" charset="0"/>
                <a:cs typeface="Times New Roman" panose="02020603050405020304" pitchFamily="18" charset="0"/>
              </a:rPr>
              <a:t>Goal</a:t>
            </a:r>
            <a:r>
              <a:rPr lang="en-US" b="0" i="0" u="none" strike="noStrike" dirty="0">
                <a:solidFill>
                  <a:schemeClr val="accent3"/>
                </a:solidFill>
                <a:effectLst/>
                <a:latin typeface="Times New Roman" panose="02020603050405020304" pitchFamily="18" charset="0"/>
                <a:cs typeface="Times New Roman" panose="02020603050405020304" pitchFamily="18" charset="0"/>
              </a:rPr>
              <a:t>: </a:t>
            </a:r>
            <a:r>
              <a:rPr lang="en-US" b="0" i="0" u="none" strike="noStrike" dirty="0">
                <a:solidFill>
                  <a:srgbClr val="595959"/>
                </a:solidFill>
                <a:effectLst/>
                <a:latin typeface="Times New Roman" panose="02020603050405020304" pitchFamily="18" charset="0"/>
                <a:cs typeface="Times New Roman" panose="02020603050405020304" pitchFamily="18" charset="0"/>
              </a:rPr>
              <a:t>To advance knowledge of tourism advocacy planning. </a:t>
            </a:r>
          </a:p>
          <a:p>
            <a:pPr marL="0" indent="0" rtl="0">
              <a:spcBef>
                <a:spcPts val="0"/>
              </a:spcBef>
              <a:spcAft>
                <a:spcPts val="1200"/>
              </a:spcAft>
              <a:buNone/>
            </a:pPr>
            <a:r>
              <a:rPr lang="en-US" b="1" i="0" u="none" strike="noStrike" dirty="0">
                <a:solidFill>
                  <a:schemeClr val="accent2"/>
                </a:solidFill>
                <a:effectLst/>
                <a:latin typeface="Times New Roman" panose="02020603050405020304" pitchFamily="18" charset="0"/>
                <a:cs typeface="Times New Roman" panose="02020603050405020304" pitchFamily="18" charset="0"/>
              </a:rPr>
              <a:t>Overview</a:t>
            </a:r>
            <a:r>
              <a:rPr lang="en-US" b="0" i="0" u="none" strike="noStrike" dirty="0">
                <a:solidFill>
                  <a:schemeClr val="accent2"/>
                </a:solidFill>
                <a:effectLst/>
                <a:latin typeface="Times New Roman" panose="02020603050405020304" pitchFamily="18" charset="0"/>
                <a:cs typeface="Times New Roman" panose="02020603050405020304" pitchFamily="18" charset="0"/>
              </a:rPr>
              <a:t>:</a:t>
            </a:r>
            <a:r>
              <a:rPr lang="en-US" b="0" i="0" u="none" strike="noStrike" dirty="0">
                <a:solidFill>
                  <a:schemeClr val="accent3"/>
                </a:solidFill>
                <a:effectLst/>
                <a:latin typeface="Times New Roman" panose="02020603050405020304" pitchFamily="18" charset="0"/>
                <a:cs typeface="Times New Roman" panose="02020603050405020304" pitchFamily="18" charset="0"/>
              </a:rPr>
              <a:t> </a:t>
            </a:r>
            <a:r>
              <a:rPr lang="en-US" b="0" i="0" u="none" strike="noStrike" dirty="0">
                <a:solidFill>
                  <a:srgbClr val="595959"/>
                </a:solidFill>
                <a:effectLst/>
                <a:latin typeface="Times New Roman" panose="02020603050405020304" pitchFamily="18" charset="0"/>
                <a:cs typeface="Times New Roman" panose="02020603050405020304" pitchFamily="18" charset="0"/>
              </a:rPr>
              <a:t>This study provides insights into the competencies, practices, and resources of tourism organization leaders who engage in advocacy.</a:t>
            </a:r>
            <a:endParaRPr lang="en-US" dirty="0">
              <a:solidFill>
                <a:srgbClr val="595959"/>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3BA61EF-5697-5251-8DD8-3C743A1CA9C0}"/>
              </a:ext>
            </a:extLst>
          </p:cNvPr>
          <p:cNvSpPr>
            <a:spLocks noGrp="1"/>
          </p:cNvSpPr>
          <p:nvPr>
            <p:ph sz="half" idx="2"/>
          </p:nvPr>
        </p:nvSpPr>
        <p:spPr>
          <a:xfrm>
            <a:off x="7068048" y="1813214"/>
            <a:ext cx="4525898" cy="4043761"/>
          </a:xfrm>
        </p:spPr>
        <p:txBody>
          <a:bodyPr>
            <a:normAutofit fontScale="92500" lnSpcReduction="10000"/>
          </a:bodyPr>
          <a:lstStyle/>
          <a:p>
            <a:pPr marL="0" indent="0">
              <a:buNone/>
            </a:pPr>
            <a:r>
              <a:rPr lang="en-US" sz="2800" b="1" i="0" u="none" strike="noStrike" dirty="0">
                <a:solidFill>
                  <a:schemeClr val="accent4">
                    <a:lumMod val="50000"/>
                  </a:schemeClr>
                </a:solidFill>
                <a:effectLst/>
                <a:latin typeface="Times New Roman" panose="02020603050405020304" pitchFamily="18" charset="0"/>
                <a:cs typeface="Times New Roman" panose="02020603050405020304" pitchFamily="18" charset="0"/>
              </a:rPr>
              <a:t>Methods:</a:t>
            </a:r>
          </a:p>
          <a:p>
            <a:pPr marL="0" indent="0">
              <a:buNone/>
            </a:pPr>
            <a:r>
              <a:rPr lang="en-US" sz="2800" b="0" i="0" u="none" strike="noStrike" dirty="0">
                <a:solidFill>
                  <a:srgbClr val="595959"/>
                </a:solidFill>
                <a:effectLst/>
                <a:latin typeface="Times New Roman" panose="02020603050405020304" pitchFamily="18" charset="0"/>
                <a:cs typeface="Times New Roman" panose="02020603050405020304" pitchFamily="18" charset="0"/>
              </a:rPr>
              <a:t>Interview and survey data were </a:t>
            </a:r>
            <a:r>
              <a:rPr lang="en-US" sz="2800" b="1" i="0" u="none" strike="noStrike" dirty="0">
                <a:solidFill>
                  <a:srgbClr val="595959"/>
                </a:solidFill>
                <a:effectLst/>
                <a:latin typeface="Times New Roman" panose="02020603050405020304" pitchFamily="18" charset="0"/>
                <a:cs typeface="Times New Roman" panose="02020603050405020304" pitchFamily="18" charset="0"/>
              </a:rPr>
              <a:t>collected from 2019 - 2021 </a:t>
            </a:r>
            <a:r>
              <a:rPr lang="en-US" sz="2800" b="0" i="0" u="none" strike="noStrike" dirty="0">
                <a:solidFill>
                  <a:srgbClr val="595959"/>
                </a:solidFill>
                <a:effectLst/>
                <a:latin typeface="Times New Roman" panose="02020603050405020304" pitchFamily="18" charset="0"/>
                <a:cs typeface="Times New Roman" panose="02020603050405020304" pitchFamily="18" charset="0"/>
              </a:rPr>
              <a:t>to inform this </a:t>
            </a:r>
            <a:r>
              <a:rPr lang="en-US" sz="2800" b="0" i="1" u="none" strike="noStrike" dirty="0">
                <a:solidFill>
                  <a:srgbClr val="595959"/>
                </a:solidFill>
                <a:effectLst/>
                <a:latin typeface="Times New Roman" panose="02020603050405020304" pitchFamily="18" charset="0"/>
                <a:cs typeface="Times New Roman" panose="02020603050405020304" pitchFamily="18" charset="0"/>
              </a:rPr>
              <a:t>Actionable Advocacy Insights</a:t>
            </a:r>
            <a:r>
              <a:rPr lang="en-US" sz="2800" b="0" i="0" u="none" strike="noStrike" dirty="0">
                <a:solidFill>
                  <a:srgbClr val="595959"/>
                </a:solidFill>
                <a:effectLst/>
                <a:latin typeface="Times New Roman" panose="02020603050405020304" pitchFamily="18" charset="0"/>
                <a:cs typeface="Times New Roman" panose="02020603050405020304" pitchFamily="18" charset="0"/>
              </a:rPr>
              <a:t> series. </a:t>
            </a:r>
          </a:p>
          <a:p>
            <a:pPr marL="0" indent="0">
              <a:buNone/>
            </a:pPr>
            <a:r>
              <a:rPr lang="en-US" sz="2800" b="1" i="0" u="none" strike="noStrike" dirty="0">
                <a:solidFill>
                  <a:srgbClr val="595959"/>
                </a:solidFill>
                <a:effectLst/>
                <a:latin typeface="Times New Roman" panose="02020603050405020304" pitchFamily="18" charset="0"/>
                <a:cs typeface="Times New Roman" panose="02020603050405020304" pitchFamily="18" charset="0"/>
              </a:rPr>
              <a:t>26 in-depth phone interviews </a:t>
            </a:r>
            <a:r>
              <a:rPr lang="en-US" sz="2800" b="0" i="0" u="none" strike="noStrike" dirty="0">
                <a:solidFill>
                  <a:srgbClr val="595959"/>
                </a:solidFill>
                <a:effectLst/>
                <a:latin typeface="Times New Roman" panose="02020603050405020304" pitchFamily="18" charset="0"/>
                <a:cs typeface="Times New Roman" panose="02020603050405020304" pitchFamily="18" charset="0"/>
              </a:rPr>
              <a:t>with state-level destination and advocacy association leaders. </a:t>
            </a:r>
          </a:p>
          <a:p>
            <a:pPr marL="0" indent="0">
              <a:buNone/>
            </a:pPr>
            <a:r>
              <a:rPr lang="en-US" sz="2800" b="1" i="0" u="none" strike="noStrike" dirty="0">
                <a:solidFill>
                  <a:srgbClr val="595959"/>
                </a:solidFill>
                <a:effectLst/>
                <a:latin typeface="Times New Roman" panose="02020603050405020304" pitchFamily="18" charset="0"/>
                <a:cs typeface="Times New Roman" panose="02020603050405020304" pitchFamily="18" charset="0"/>
              </a:rPr>
              <a:t>205 online survey </a:t>
            </a:r>
            <a:r>
              <a:rPr lang="en-US" sz="2800" b="0" i="0" u="none" strike="noStrike" dirty="0">
                <a:solidFill>
                  <a:srgbClr val="595959"/>
                </a:solidFill>
                <a:effectLst/>
                <a:latin typeface="Times New Roman" panose="02020603050405020304" pitchFamily="18" charset="0"/>
                <a:cs typeface="Times New Roman" panose="02020603050405020304" pitchFamily="18" charset="0"/>
              </a:rPr>
              <a:t>responses from local-level destination leaders.</a:t>
            </a:r>
            <a:endParaRPr lang="en-US" dirty="0">
              <a:solidFill>
                <a:srgbClr val="595959"/>
              </a:solidFill>
              <a:latin typeface="Times New Roman" panose="02020603050405020304" pitchFamily="18" charset="0"/>
              <a:cs typeface="Times New Roman" panose="02020603050405020304" pitchFamily="18" charset="0"/>
            </a:endParaRPr>
          </a:p>
        </p:txBody>
      </p:sp>
      <p:pic>
        <p:nvPicPr>
          <p:cNvPr id="8" name="Picture 7" descr="Icon&#10;&#10;Description automatically generated with medium confidence">
            <a:extLst>
              <a:ext uri="{FF2B5EF4-FFF2-40B4-BE49-F238E27FC236}">
                <a16:creationId xmlns:a16="http://schemas.microsoft.com/office/drawing/2014/main" id="{802080A7-6BC5-D169-B516-3AACB1DC4E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0185" y="1932945"/>
            <a:ext cx="1902762" cy="1901771"/>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1452EB89-CB32-7685-03E7-ADB407183C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4895" y="4511759"/>
            <a:ext cx="1493341" cy="149256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5FB22434-D186-8E95-82D7-B5BA52EE18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0115" y="3235522"/>
            <a:ext cx="1682902" cy="1682902"/>
          </a:xfrm>
          <a:prstGeom prst="rect">
            <a:avLst/>
          </a:prstGeom>
        </p:spPr>
      </p:pic>
    </p:spTree>
    <p:extLst>
      <p:ext uri="{BB962C8B-B14F-4D97-AF65-F5344CB8AC3E}">
        <p14:creationId xmlns:p14="http://schemas.microsoft.com/office/powerpoint/2010/main" val="1026508312"/>
      </p:ext>
    </p:extLst>
  </p:cSld>
  <p:clrMapOvr>
    <a:masterClrMapping/>
  </p:clrMapOvr>
</p:sld>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hrsm_powerpoint" id="{47C8EF75-5048-4408-A618-8E17AB439493}" vid="{C307491C-F412-43EE-8C19-A9C23B1F69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uofsc_hrsm_powerpoint</Template>
  <TotalTime>804</TotalTime>
  <Words>1358</Words>
  <Application>Microsoft Office PowerPoint</Application>
  <PresentationFormat>Widescreen</PresentationFormat>
  <Paragraphs>120</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EB Garamond</vt:lpstr>
      <vt:lpstr>Impact</vt:lpstr>
      <vt:lpstr>Times New Roman</vt:lpstr>
      <vt:lpstr>UofSC Simple Theme</vt:lpstr>
      <vt:lpstr>Involving a broad AND diverse range of stakeholders in advocacy</vt:lpstr>
      <vt:lpstr>Study Overview</vt:lpstr>
      <vt:lpstr>WHO ARE Your advocates?</vt:lpstr>
      <vt:lpstr>A LAYERED APPROACH</vt:lpstr>
      <vt:lpstr>Internal and Core advocates</vt:lpstr>
      <vt:lpstr>Auxiliary advocates</vt:lpstr>
      <vt:lpstr>IT’S Time to Take action</vt:lpstr>
      <vt:lpstr>CONVERSATION STARTERS</vt:lpstr>
      <vt:lpstr>ABOUT THE National advocacy study</vt:lpstr>
      <vt:lpstr>Contact us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Wardell, Bryony</dc:creator>
  <cp:lastModifiedBy>Wardell, Bryony</cp:lastModifiedBy>
  <cp:revision>38</cp:revision>
  <dcterms:created xsi:type="dcterms:W3CDTF">2022-08-24T20:14:39Z</dcterms:created>
  <dcterms:modified xsi:type="dcterms:W3CDTF">2022-12-01T20:21:02Z</dcterms:modified>
</cp:coreProperties>
</file>